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511" r:id="rId5"/>
    <p:sldId id="405" r:id="rId6"/>
    <p:sldId id="512" r:id="rId7"/>
    <p:sldId id="504" r:id="rId8"/>
    <p:sldId id="513" r:id="rId9"/>
    <p:sldId id="514" r:id="rId10"/>
    <p:sldId id="515" r:id="rId11"/>
    <p:sldId id="516" r:id="rId12"/>
    <p:sldId id="517" r:id="rId13"/>
    <p:sldId id="518" r:id="rId14"/>
    <p:sldId id="527" r:id="rId15"/>
    <p:sldId id="519" r:id="rId16"/>
    <p:sldId id="520" r:id="rId17"/>
    <p:sldId id="521" r:id="rId18"/>
    <p:sldId id="495" r:id="rId19"/>
    <p:sldId id="524" r:id="rId20"/>
    <p:sldId id="526" r:id="rId21"/>
    <p:sldId id="470" r:id="rId22"/>
    <p:sldId id="506" r:id="rId23"/>
    <p:sldId id="456" r:id="rId24"/>
    <p:sldId id="498" r:id="rId25"/>
    <p:sldId id="449" r:id="rId26"/>
    <p:sldId id="499" r:id="rId27"/>
    <p:sldId id="450" r:id="rId28"/>
    <p:sldId id="500" r:id="rId29"/>
    <p:sldId id="453" r:id="rId30"/>
    <p:sldId id="501" r:id="rId31"/>
    <p:sldId id="451" r:id="rId32"/>
    <p:sldId id="502" r:id="rId33"/>
    <p:sldId id="452" r:id="rId34"/>
    <p:sldId id="503" r:id="rId35"/>
    <p:sldId id="510" r:id="rId36"/>
    <p:sldId id="525" r:id="rId37"/>
  </p:sldIdLst>
  <p:sldSz cx="12188825" cy="6858000"/>
  <p:notesSz cx="7023100" cy="93091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6249EF-A5E9-48C0-8B4B-D62076419953}">
          <p14:sldIdLst>
            <p14:sldId id="511"/>
            <p14:sldId id="405"/>
            <p14:sldId id="512"/>
            <p14:sldId id="504"/>
            <p14:sldId id="513"/>
            <p14:sldId id="514"/>
            <p14:sldId id="515"/>
            <p14:sldId id="516"/>
            <p14:sldId id="517"/>
            <p14:sldId id="518"/>
            <p14:sldId id="527"/>
            <p14:sldId id="519"/>
            <p14:sldId id="520"/>
            <p14:sldId id="521"/>
            <p14:sldId id="495"/>
            <p14:sldId id="524"/>
            <p14:sldId id="526"/>
            <p14:sldId id="470"/>
            <p14:sldId id="506"/>
            <p14:sldId id="456"/>
            <p14:sldId id="498"/>
            <p14:sldId id="449"/>
            <p14:sldId id="499"/>
            <p14:sldId id="450"/>
            <p14:sldId id="500"/>
            <p14:sldId id="453"/>
            <p14:sldId id="501"/>
            <p14:sldId id="451"/>
            <p14:sldId id="502"/>
            <p14:sldId id="452"/>
            <p14:sldId id="503"/>
            <p14:sldId id="510"/>
          </p14:sldIdLst>
        </p14:section>
        <p14:section name="Close" id="{6CB7A077-032B-49F3-8950-3D9C9052CEE5}">
          <p14:sldIdLst>
            <p14:sldId id="525"/>
          </p14:sldIdLst>
        </p14:section>
      </p14:sectionLst>
    </p:ext>
    <p:ext uri="{EFAFB233-063F-42B5-8137-9DF3F51BA10A}">
      <p15:sldGuideLst xmlns:p15="http://schemas.microsoft.com/office/powerpoint/2012/main">
        <p15:guide id="1" orient="horz" pos="4152" userDrawn="1">
          <p15:clr>
            <a:srgbClr val="A4A3A4"/>
          </p15:clr>
        </p15:guide>
        <p15:guide id="2" orient="horz" pos="3816" userDrawn="1">
          <p15:clr>
            <a:srgbClr val="A4A3A4"/>
          </p15:clr>
        </p15:guide>
        <p15:guide id="3" orient="horz" pos="2736" userDrawn="1">
          <p15:clr>
            <a:srgbClr val="A4A3A4"/>
          </p15:clr>
        </p15:guide>
        <p15:guide id="4" orient="horz" pos="1200" userDrawn="1">
          <p15:clr>
            <a:srgbClr val="A4A3A4"/>
          </p15:clr>
        </p15:guide>
        <p15:guide id="5" orient="horz" pos="884">
          <p15:clr>
            <a:srgbClr val="A4A3A4"/>
          </p15:clr>
        </p15:guide>
        <p15:guide id="6" orient="horz" pos="408" userDrawn="1">
          <p15:clr>
            <a:srgbClr val="A4A3A4"/>
          </p15:clr>
        </p15:guide>
        <p15:guide id="7" pos="383">
          <p15:clr>
            <a:srgbClr val="A4A3A4"/>
          </p15:clr>
        </p15:guide>
        <p15:guide id="8" pos="1871" userDrawn="1">
          <p15:clr>
            <a:srgbClr val="A4A3A4"/>
          </p15:clr>
        </p15:guide>
        <p15:guide id="9" pos="2186">
          <p15:clr>
            <a:srgbClr val="A4A3A4"/>
          </p15:clr>
        </p15:guide>
        <p15:guide id="10" pos="3692">
          <p15:clr>
            <a:srgbClr val="A4A3A4"/>
          </p15:clr>
        </p15:guide>
        <p15:guide id="11" pos="3983" userDrawn="1">
          <p15:clr>
            <a:srgbClr val="A4A3A4"/>
          </p15:clr>
        </p15:guide>
        <p15:guide id="12" pos="5495" userDrawn="1">
          <p15:clr>
            <a:srgbClr val="A4A3A4"/>
          </p15:clr>
        </p15:guide>
        <p15:guide id="13" pos="5783" userDrawn="1">
          <p15:clr>
            <a:srgbClr val="A4A3A4"/>
          </p15:clr>
        </p15:guide>
        <p15:guide id="14" pos="7295" userDrawn="1">
          <p15:clr>
            <a:srgbClr val="A4A3A4"/>
          </p15:clr>
        </p15:guide>
        <p15:guide id="15" pos="2519" userDrawn="1">
          <p15:clr>
            <a:srgbClr val="A4A3A4"/>
          </p15:clr>
        </p15:guide>
        <p15:guide id="16" orient="horz" pos="2760" userDrawn="1">
          <p15:clr>
            <a:srgbClr val="A4A3A4"/>
          </p15:clr>
        </p15:guide>
        <p15:guide id="17" orient="horz" pos="4056" userDrawn="1">
          <p15:clr>
            <a:srgbClr val="A4A3A4"/>
          </p15:clr>
        </p15:guide>
        <p15:guide id="18" orient="horz" pos="2280" userDrawn="1">
          <p15:clr>
            <a:srgbClr val="A4A3A4"/>
          </p15:clr>
        </p15:guide>
        <p15:guide id="19" pos="2192">
          <p15:clr>
            <a:srgbClr val="A4A3A4"/>
          </p15:clr>
        </p15:guide>
        <p15:guide id="20" pos="237">
          <p15:clr>
            <a:srgbClr val="A4A3A4"/>
          </p15:clr>
        </p15:guide>
        <p15:guide id="21" orient="horz" pos="3144" userDrawn="1">
          <p15:clr>
            <a:srgbClr val="A4A3A4"/>
          </p15:clr>
        </p15:guide>
        <p15:guide id="22" pos="47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nham-Carter, Claire" initials="BC" lastIdx="26" clrIdx="0"/>
  <p:cmAuthor id="1" name="Lau, Tatum" initials="LT"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F49"/>
    <a:srgbClr val="FFFFFF"/>
    <a:srgbClr val="000000"/>
    <a:srgbClr val="F68B1F"/>
    <a:srgbClr val="323E46"/>
    <a:srgbClr val="F47F0A"/>
    <a:srgbClr val="D97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86" autoAdjust="0"/>
  </p:normalViewPr>
  <p:slideViewPr>
    <p:cSldViewPr snapToGrid="0">
      <p:cViewPr varScale="1">
        <p:scale>
          <a:sx n="98" d="100"/>
          <a:sy n="98" d="100"/>
        </p:scale>
        <p:origin x="570" y="84"/>
      </p:cViewPr>
      <p:guideLst>
        <p:guide orient="horz" pos="4152"/>
        <p:guide orient="horz" pos="3816"/>
        <p:guide orient="horz" pos="2736"/>
        <p:guide orient="horz" pos="1200"/>
        <p:guide orient="horz" pos="884"/>
        <p:guide orient="horz" pos="408"/>
        <p:guide pos="383"/>
        <p:guide pos="1871"/>
        <p:guide pos="2186"/>
        <p:guide pos="3692"/>
        <p:guide pos="3983"/>
        <p:guide pos="5495"/>
        <p:guide pos="5783"/>
        <p:guide pos="7295"/>
        <p:guide pos="2519"/>
        <p:guide orient="horz" pos="2760"/>
        <p:guide orient="horz" pos="4056"/>
        <p:guide orient="horz" pos="2280"/>
        <p:guide pos="2192"/>
        <p:guide pos="237"/>
        <p:guide orient="horz" pos="3144"/>
        <p:guide pos="4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59236" cy="752486"/>
          </a:xfrm>
          <a:prstGeom prst="rect">
            <a:avLst/>
          </a:prstGeom>
        </p:spPr>
        <p:txBody>
          <a:bodyPr vert="horz" lIns="140860" tIns="70431" rIns="140860" bIns="70431" rtlCol="0"/>
          <a:lstStyle>
            <a:lvl1pPr algn="l">
              <a:defRPr sz="1800"/>
            </a:lvl1pPr>
          </a:lstStyle>
          <a:p>
            <a:endParaRPr lang="en-US"/>
          </a:p>
        </p:txBody>
      </p:sp>
      <p:sp>
        <p:nvSpPr>
          <p:cNvPr id="3" name="Date Placeholder 2"/>
          <p:cNvSpPr>
            <a:spLocks noGrp="1"/>
          </p:cNvSpPr>
          <p:nvPr>
            <p:ph type="dt" idx="1"/>
          </p:nvPr>
        </p:nvSpPr>
        <p:spPr>
          <a:xfrm>
            <a:off x="5436779" y="0"/>
            <a:ext cx="4159236" cy="752486"/>
          </a:xfrm>
          <a:prstGeom prst="rect">
            <a:avLst/>
          </a:prstGeom>
        </p:spPr>
        <p:txBody>
          <a:bodyPr vert="horz" lIns="140860" tIns="70431" rIns="140860" bIns="70431" rtlCol="0"/>
          <a:lstStyle>
            <a:lvl1pPr algn="r">
              <a:defRPr sz="1800"/>
            </a:lvl1pPr>
          </a:lstStyle>
          <a:p>
            <a:fld id="{A853ADFE-6DC3-46D0-ACDB-5E77A357063D}" type="datetimeFigureOut">
              <a:rPr lang="en-US" smtClean="0"/>
              <a:t>5/1/2019</a:t>
            </a:fld>
            <a:endParaRPr lang="en-US"/>
          </a:p>
        </p:txBody>
      </p:sp>
      <p:sp>
        <p:nvSpPr>
          <p:cNvPr id="4" name="Slide Image Placeholder 3"/>
          <p:cNvSpPr>
            <a:spLocks noGrp="1" noRot="1" noChangeAspect="1"/>
          </p:cNvSpPr>
          <p:nvPr>
            <p:ph type="sldImg" idx="2"/>
          </p:nvPr>
        </p:nvSpPr>
        <p:spPr>
          <a:xfrm>
            <a:off x="-215900" y="1130300"/>
            <a:ext cx="10029825" cy="5643563"/>
          </a:xfrm>
          <a:prstGeom prst="rect">
            <a:avLst/>
          </a:prstGeom>
          <a:noFill/>
          <a:ln w="12700">
            <a:solidFill>
              <a:prstClr val="black"/>
            </a:solidFill>
          </a:ln>
        </p:spPr>
        <p:txBody>
          <a:bodyPr vert="horz" lIns="140860" tIns="70431" rIns="140860" bIns="70431" rtlCol="0" anchor="ctr"/>
          <a:lstStyle/>
          <a:p>
            <a:endParaRPr lang="en-US"/>
          </a:p>
        </p:txBody>
      </p:sp>
      <p:sp>
        <p:nvSpPr>
          <p:cNvPr id="5" name="Notes Placeholder 4"/>
          <p:cNvSpPr>
            <a:spLocks noGrp="1"/>
          </p:cNvSpPr>
          <p:nvPr>
            <p:ph type="body" sz="quarter" idx="3"/>
          </p:nvPr>
        </p:nvSpPr>
        <p:spPr>
          <a:xfrm>
            <a:off x="959824" y="7148614"/>
            <a:ext cx="7678589" cy="6772370"/>
          </a:xfrm>
          <a:prstGeom prst="rect">
            <a:avLst/>
          </a:prstGeom>
        </p:spPr>
        <p:txBody>
          <a:bodyPr vert="horz" lIns="140860" tIns="70431" rIns="140860" bIns="704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294614"/>
            <a:ext cx="4159236" cy="752486"/>
          </a:xfrm>
          <a:prstGeom prst="rect">
            <a:avLst/>
          </a:prstGeom>
        </p:spPr>
        <p:txBody>
          <a:bodyPr vert="horz" lIns="140860" tIns="70431" rIns="140860" bIns="70431" rtlCol="0" anchor="b"/>
          <a:lstStyle>
            <a:lvl1pPr algn="l">
              <a:defRPr sz="1800"/>
            </a:lvl1pPr>
          </a:lstStyle>
          <a:p>
            <a:endParaRPr lang="en-US"/>
          </a:p>
        </p:txBody>
      </p:sp>
      <p:sp>
        <p:nvSpPr>
          <p:cNvPr id="7" name="Slide Number Placeholder 6"/>
          <p:cNvSpPr>
            <a:spLocks noGrp="1"/>
          </p:cNvSpPr>
          <p:nvPr>
            <p:ph type="sldNum" sz="quarter" idx="5"/>
          </p:nvPr>
        </p:nvSpPr>
        <p:spPr>
          <a:xfrm>
            <a:off x="5436779" y="14294614"/>
            <a:ext cx="4159236" cy="752486"/>
          </a:xfrm>
          <a:prstGeom prst="rect">
            <a:avLst/>
          </a:prstGeom>
        </p:spPr>
        <p:txBody>
          <a:bodyPr vert="horz" lIns="140860" tIns="70431" rIns="140860" bIns="70431" rtlCol="0" anchor="b"/>
          <a:lstStyle>
            <a:lvl1pPr algn="r">
              <a:defRPr sz="1800"/>
            </a:lvl1pPr>
          </a:lstStyle>
          <a:p>
            <a:fld id="{826ADF43-5A22-4428-B3DE-B9BE28A90FFE}" type="slidenum">
              <a:rPr lang="en-US" smtClean="0"/>
              <a:t>‹#›</a:t>
            </a:fld>
            <a:endParaRPr lang="en-US"/>
          </a:p>
        </p:txBody>
      </p:sp>
    </p:spTree>
    <p:extLst>
      <p:ext uri="{BB962C8B-B14F-4D97-AF65-F5344CB8AC3E}">
        <p14:creationId xmlns:p14="http://schemas.microsoft.com/office/powerpoint/2010/main" val="27354914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15192391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landscape-nature-sunset-28062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1</a:t>
            </a:fld>
            <a:endParaRPr lang="en-US"/>
          </a:p>
        </p:txBody>
      </p:sp>
    </p:spTree>
    <p:extLst>
      <p:ext uri="{BB962C8B-B14F-4D97-AF65-F5344CB8AC3E}">
        <p14:creationId xmlns:p14="http://schemas.microsoft.com/office/powerpoint/2010/main" val="403909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10</a:t>
            </a:fld>
            <a:endParaRPr lang="en-US"/>
          </a:p>
        </p:txBody>
      </p:sp>
    </p:spTree>
    <p:extLst>
      <p:ext uri="{BB962C8B-B14F-4D97-AF65-F5344CB8AC3E}">
        <p14:creationId xmlns:p14="http://schemas.microsoft.com/office/powerpoint/2010/main" val="269022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11</a:t>
            </a:fld>
            <a:endParaRPr lang="en-US"/>
          </a:p>
        </p:txBody>
      </p:sp>
    </p:spTree>
    <p:extLst>
      <p:ext uri="{BB962C8B-B14F-4D97-AF65-F5344CB8AC3E}">
        <p14:creationId xmlns:p14="http://schemas.microsoft.com/office/powerpoint/2010/main" val="2690229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38" indent="-349938">
              <a:spcBef>
                <a:spcPts val="612"/>
              </a:spcBef>
              <a:spcAft>
                <a:spcPts val="612"/>
              </a:spcAft>
              <a:buFont typeface="Wingdings" panose="05000000000000000000" pitchFamily="2" charset="2"/>
              <a:buChar char="§"/>
            </a:pPr>
            <a:endParaRPr lang="en-US">
              <a:latin typeface="AECOM Sans Light" panose="020B0404020202020204" pitchFamily="34" charset="0"/>
              <a:ea typeface="AECOM Sans Light" panose="020B0404020202020204" pitchFamily="34" charset="0"/>
              <a:cs typeface="AECOM Sans Light" panose="020B0404020202020204" pitchFamily="34" charset="0"/>
            </a:endParaRPr>
          </a:p>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12</a:t>
            </a:fld>
            <a:endParaRPr lang="en-US"/>
          </a:p>
        </p:txBody>
      </p:sp>
    </p:spTree>
    <p:extLst>
      <p:ext uri="{BB962C8B-B14F-4D97-AF65-F5344CB8AC3E}">
        <p14:creationId xmlns:p14="http://schemas.microsoft.com/office/powerpoint/2010/main" val="3368868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2"/>
              </a:spcBef>
              <a:spcAft>
                <a:spcPts val="612"/>
              </a:spcAft>
            </a:pPr>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13</a:t>
            </a:fld>
            <a:endParaRPr lang="en-US"/>
          </a:p>
        </p:txBody>
      </p:sp>
    </p:spTree>
    <p:extLst>
      <p:ext uri="{BB962C8B-B14F-4D97-AF65-F5344CB8AC3E}">
        <p14:creationId xmlns:p14="http://schemas.microsoft.com/office/powerpoint/2010/main" val="1821386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6ADF43-5A22-4428-B3DE-B9BE28A90FFE}" type="slidenum">
              <a:rPr lang="en-US" smtClean="0"/>
              <a:t>14</a:t>
            </a:fld>
            <a:endParaRPr lang="en-US"/>
          </a:p>
        </p:txBody>
      </p:sp>
    </p:spTree>
    <p:extLst>
      <p:ext uri="{BB962C8B-B14F-4D97-AF65-F5344CB8AC3E}">
        <p14:creationId xmlns:p14="http://schemas.microsoft.com/office/powerpoint/2010/main" val="103997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spcAft>
                <a:spcPts val="600"/>
              </a:spcAft>
              <a:buFont typeface="Wingdings" panose="05000000000000000000" pitchFamily="2" charset="2"/>
              <a:buChar char="§"/>
            </a:pPr>
            <a:endParaRPr lang="en-US" sz="1600">
              <a:latin typeface="AECOM Sans Light" panose="020B0404020202020204" pitchFamily="34" charset="0"/>
              <a:ea typeface="AECOM Sans Light" panose="020B0404020202020204" pitchFamily="34" charset="0"/>
              <a:cs typeface="AECOM Sans Light" panose="020B0404020202020204" pitchFamily="34" charset="0"/>
            </a:endParaRPr>
          </a:p>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15</a:t>
            </a:fld>
            <a:endParaRPr lang="en-US"/>
          </a:p>
        </p:txBody>
      </p:sp>
    </p:spTree>
    <p:extLst>
      <p:ext uri="{BB962C8B-B14F-4D97-AF65-F5344CB8AC3E}">
        <p14:creationId xmlns:p14="http://schemas.microsoft.com/office/powerpoint/2010/main" val="2884324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38" indent="-349938">
              <a:spcBef>
                <a:spcPts val="612"/>
              </a:spcBef>
              <a:spcAft>
                <a:spcPts val="612"/>
              </a:spcAft>
              <a:buFont typeface="Wingdings" panose="05000000000000000000" pitchFamily="2" charset="2"/>
              <a:buChar char="§"/>
            </a:pPr>
            <a:endParaRPr lang="en-US" dirty="0">
              <a:latin typeface="AECOM Sans Light" panose="020B0404020202020204" pitchFamily="34" charset="0"/>
              <a:ea typeface="AECOM Sans Light" panose="020B0404020202020204" pitchFamily="34" charset="0"/>
              <a:cs typeface="AECOM Sans Light" panose="020B04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26ADF43-5A22-4428-B3DE-B9BE28A90FFE}" type="slidenum">
              <a:rPr lang="en-US" smtClean="0"/>
              <a:t>16</a:t>
            </a:fld>
            <a:endParaRPr lang="en-US"/>
          </a:p>
        </p:txBody>
      </p:sp>
    </p:spTree>
    <p:extLst>
      <p:ext uri="{BB962C8B-B14F-4D97-AF65-F5344CB8AC3E}">
        <p14:creationId xmlns:p14="http://schemas.microsoft.com/office/powerpoint/2010/main" val="288432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38" indent="-349938">
              <a:spcBef>
                <a:spcPts val="612"/>
              </a:spcBef>
              <a:spcAft>
                <a:spcPts val="612"/>
              </a:spcAft>
              <a:buFont typeface="Wingdings" panose="05000000000000000000" pitchFamily="2" charset="2"/>
              <a:buChar char="§"/>
            </a:pPr>
            <a:endParaRPr lang="en-US">
              <a:latin typeface="AECOM Sans Light" panose="020B0404020202020204" pitchFamily="34" charset="0"/>
              <a:ea typeface="AECOM Sans Light" panose="020B0404020202020204" pitchFamily="34" charset="0"/>
              <a:cs typeface="AECOM Sans Light" panose="020B0404020202020204" pitchFamily="34" charset="0"/>
            </a:endParaRPr>
          </a:p>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17</a:t>
            </a:fld>
            <a:endParaRPr lang="en-US"/>
          </a:p>
        </p:txBody>
      </p:sp>
    </p:spTree>
    <p:extLst>
      <p:ext uri="{BB962C8B-B14F-4D97-AF65-F5344CB8AC3E}">
        <p14:creationId xmlns:p14="http://schemas.microsoft.com/office/powerpoint/2010/main" val="288432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6ADF43-5A22-4428-B3DE-B9BE28A90FFE}" type="slidenum">
              <a:rPr lang="en-US" smtClean="0"/>
              <a:t>18</a:t>
            </a:fld>
            <a:endParaRPr lang="en-US"/>
          </a:p>
        </p:txBody>
      </p:sp>
    </p:spTree>
    <p:extLst>
      <p:ext uri="{BB962C8B-B14F-4D97-AF65-F5344CB8AC3E}">
        <p14:creationId xmlns:p14="http://schemas.microsoft.com/office/powerpoint/2010/main" val="94614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19</a:t>
            </a:fld>
            <a:endParaRPr lang="en-US"/>
          </a:p>
        </p:txBody>
      </p:sp>
    </p:spTree>
    <p:extLst>
      <p:ext uri="{BB962C8B-B14F-4D97-AF65-F5344CB8AC3E}">
        <p14:creationId xmlns:p14="http://schemas.microsoft.com/office/powerpoint/2010/main" val="49979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6ADF43-5A22-4428-B3DE-B9BE28A90FFE}" type="slidenum">
              <a:rPr lang="en-US" smtClean="0"/>
              <a:t>2</a:t>
            </a:fld>
            <a:endParaRPr lang="en-US"/>
          </a:p>
        </p:txBody>
      </p:sp>
    </p:spTree>
    <p:extLst>
      <p:ext uri="{BB962C8B-B14F-4D97-AF65-F5344CB8AC3E}">
        <p14:creationId xmlns:p14="http://schemas.microsoft.com/office/powerpoint/2010/main" val="704224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ADF43-5A22-4428-B3DE-B9BE28A90FFE}" type="slidenum">
              <a:rPr lang="en-US" smtClean="0"/>
              <a:t>20</a:t>
            </a:fld>
            <a:endParaRPr lang="en-US"/>
          </a:p>
        </p:txBody>
      </p:sp>
    </p:spTree>
    <p:extLst>
      <p:ext uri="{BB962C8B-B14F-4D97-AF65-F5344CB8AC3E}">
        <p14:creationId xmlns:p14="http://schemas.microsoft.com/office/powerpoint/2010/main" val="1003140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21</a:t>
            </a:fld>
            <a:endParaRPr lang="en-US"/>
          </a:p>
        </p:txBody>
      </p:sp>
    </p:spTree>
    <p:extLst>
      <p:ext uri="{BB962C8B-B14F-4D97-AF65-F5344CB8AC3E}">
        <p14:creationId xmlns:p14="http://schemas.microsoft.com/office/powerpoint/2010/main" val="1864745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22</a:t>
            </a:fld>
            <a:endParaRPr lang="en-US"/>
          </a:p>
        </p:txBody>
      </p:sp>
    </p:spTree>
    <p:extLst>
      <p:ext uri="{BB962C8B-B14F-4D97-AF65-F5344CB8AC3E}">
        <p14:creationId xmlns:p14="http://schemas.microsoft.com/office/powerpoint/2010/main" val="623564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23</a:t>
            </a:fld>
            <a:endParaRPr lang="en-US"/>
          </a:p>
        </p:txBody>
      </p:sp>
    </p:spTree>
    <p:extLst>
      <p:ext uri="{BB962C8B-B14F-4D97-AF65-F5344CB8AC3E}">
        <p14:creationId xmlns:p14="http://schemas.microsoft.com/office/powerpoint/2010/main" val="650693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24</a:t>
            </a:fld>
            <a:endParaRPr lang="en-US"/>
          </a:p>
        </p:txBody>
      </p:sp>
    </p:spTree>
    <p:extLst>
      <p:ext uri="{BB962C8B-B14F-4D97-AF65-F5344CB8AC3E}">
        <p14:creationId xmlns:p14="http://schemas.microsoft.com/office/powerpoint/2010/main" val="168469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25</a:t>
            </a:fld>
            <a:endParaRPr lang="en-US"/>
          </a:p>
        </p:txBody>
      </p:sp>
    </p:spTree>
    <p:extLst>
      <p:ext uri="{BB962C8B-B14F-4D97-AF65-F5344CB8AC3E}">
        <p14:creationId xmlns:p14="http://schemas.microsoft.com/office/powerpoint/2010/main" val="2575722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26</a:t>
            </a:fld>
            <a:endParaRPr lang="en-US"/>
          </a:p>
        </p:txBody>
      </p:sp>
    </p:spTree>
    <p:extLst>
      <p:ext uri="{BB962C8B-B14F-4D97-AF65-F5344CB8AC3E}">
        <p14:creationId xmlns:p14="http://schemas.microsoft.com/office/powerpoint/2010/main" val="1166229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27</a:t>
            </a:fld>
            <a:endParaRPr lang="en-US"/>
          </a:p>
        </p:txBody>
      </p:sp>
    </p:spTree>
    <p:extLst>
      <p:ext uri="{BB962C8B-B14F-4D97-AF65-F5344CB8AC3E}">
        <p14:creationId xmlns:p14="http://schemas.microsoft.com/office/powerpoint/2010/main" val="3695924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28</a:t>
            </a:fld>
            <a:endParaRPr lang="en-US"/>
          </a:p>
        </p:txBody>
      </p:sp>
    </p:spTree>
    <p:extLst>
      <p:ext uri="{BB962C8B-B14F-4D97-AF65-F5344CB8AC3E}">
        <p14:creationId xmlns:p14="http://schemas.microsoft.com/office/powerpoint/2010/main" val="3622874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29</a:t>
            </a:fld>
            <a:endParaRPr lang="en-US"/>
          </a:p>
        </p:txBody>
      </p:sp>
    </p:spTree>
    <p:extLst>
      <p:ext uri="{BB962C8B-B14F-4D97-AF65-F5344CB8AC3E}">
        <p14:creationId xmlns:p14="http://schemas.microsoft.com/office/powerpoint/2010/main" val="421175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6ADF43-5A22-4428-B3DE-B9BE28A90FFE}" type="slidenum">
              <a:rPr lang="en-US" smtClean="0"/>
              <a:t>3</a:t>
            </a:fld>
            <a:endParaRPr lang="en-US"/>
          </a:p>
        </p:txBody>
      </p:sp>
    </p:spTree>
    <p:extLst>
      <p:ext uri="{BB962C8B-B14F-4D97-AF65-F5344CB8AC3E}">
        <p14:creationId xmlns:p14="http://schemas.microsoft.com/office/powerpoint/2010/main" val="100896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30</a:t>
            </a:fld>
            <a:endParaRPr lang="en-US"/>
          </a:p>
        </p:txBody>
      </p:sp>
    </p:spTree>
    <p:extLst>
      <p:ext uri="{BB962C8B-B14F-4D97-AF65-F5344CB8AC3E}">
        <p14:creationId xmlns:p14="http://schemas.microsoft.com/office/powerpoint/2010/main" val="484954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31</a:t>
            </a:fld>
            <a:endParaRPr lang="en-US"/>
          </a:p>
        </p:txBody>
      </p:sp>
    </p:spTree>
    <p:extLst>
      <p:ext uri="{BB962C8B-B14F-4D97-AF65-F5344CB8AC3E}">
        <p14:creationId xmlns:p14="http://schemas.microsoft.com/office/powerpoint/2010/main" val="822799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6ADF43-5A22-4428-B3DE-B9BE28A90FFE}" type="slidenum">
              <a:rPr lang="en-US" smtClean="0"/>
              <a:t>32</a:t>
            </a:fld>
            <a:endParaRPr lang="en-US"/>
          </a:p>
        </p:txBody>
      </p:sp>
    </p:spTree>
    <p:extLst>
      <p:ext uri="{BB962C8B-B14F-4D97-AF65-F5344CB8AC3E}">
        <p14:creationId xmlns:p14="http://schemas.microsoft.com/office/powerpoint/2010/main" val="813323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sz="2400" dirty="0">
              <a:solidFill>
                <a:srgbClr val="000000"/>
              </a:solidFill>
              <a:latin typeface="Calibri"/>
              <a:ea typeface="Calibri"/>
              <a:cs typeface="Calibri"/>
            </a:endParaRPr>
          </a:p>
        </p:txBody>
      </p:sp>
      <p:sp>
        <p:nvSpPr>
          <p:cNvPr id="4" name="Slide Number Placeholder 3"/>
          <p:cNvSpPr>
            <a:spLocks noGrp="1"/>
          </p:cNvSpPr>
          <p:nvPr>
            <p:ph type="sldNum" sz="quarter" idx="10"/>
          </p:nvPr>
        </p:nvSpPr>
        <p:spPr/>
        <p:txBody>
          <a:bodyPr/>
          <a:lstStyle/>
          <a:p>
            <a:fld id="{826ADF43-5A22-4428-B3DE-B9BE28A90FFE}" type="slidenum">
              <a:rPr lang="en-US" smtClean="0"/>
              <a:t>33</a:t>
            </a:fld>
            <a:endParaRPr lang="en-US"/>
          </a:p>
        </p:txBody>
      </p:sp>
    </p:spTree>
    <p:extLst>
      <p:ext uri="{BB962C8B-B14F-4D97-AF65-F5344CB8AC3E}">
        <p14:creationId xmlns:p14="http://schemas.microsoft.com/office/powerpoint/2010/main" val="7416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38" indent="-349938">
              <a:spcBef>
                <a:spcPts val="612"/>
              </a:spcBef>
              <a:spcAft>
                <a:spcPts val="612"/>
              </a:spcAft>
              <a:buFont typeface="Wingdings" panose="05000000000000000000" pitchFamily="2" charset="2"/>
              <a:buChar char="§"/>
            </a:pPr>
            <a:endParaRPr lang="en-US">
              <a:latin typeface="AECOM Sans Light" panose="020B0404020202020204" pitchFamily="34" charset="0"/>
              <a:ea typeface="AECOM Sans Light" panose="020B0404020202020204" pitchFamily="34" charset="0"/>
              <a:cs typeface="AECOM Sans Light" panose="020B0404020202020204" pitchFamily="34" charset="0"/>
            </a:endParaRPr>
          </a:p>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4</a:t>
            </a:fld>
            <a:endParaRPr lang="en-US"/>
          </a:p>
        </p:txBody>
      </p:sp>
    </p:spTree>
    <p:extLst>
      <p:ext uri="{BB962C8B-B14F-4D97-AF65-F5344CB8AC3E}">
        <p14:creationId xmlns:p14="http://schemas.microsoft.com/office/powerpoint/2010/main" val="417512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2400" dirty="0">
                <a:solidFill>
                  <a:srgbClr val="000000"/>
                </a:solidFill>
                <a:latin typeface="Calibri"/>
                <a:ea typeface="Calibri"/>
                <a:cs typeface="Calibri"/>
                <a:hlinkClick r:id="rId3" history="0"/>
              </a:rPr>
              <a:t>https://vimeo.com/151923918</a:t>
            </a:r>
          </a:p>
          <a:p>
            <a:r>
              <a:rPr lang="es-MX" dirty="0"/>
              <a:t>¿Por qué es un problema en aumento de la temperatura? Como todos sabemos nuestro planeta Tierra depende del sol. Imagine que los gases que circulan alrededor de nuestro planeta son una manta. Esta manta atrapa sólo la cantidad correcta de calor del sol para mantenernos cómodos: ¡ni tanto, ni tan poco! ¡sólo la cantidad perfecta! Esta energía calórica atrapada permite que todos los seres vivos prosperen.</a:t>
            </a:r>
            <a:endParaRPr lang="en-US" dirty="0"/>
          </a:p>
          <a:p>
            <a:r>
              <a:rPr lang="es-MX" dirty="0"/>
              <a:t>Pero, en el último siglo, nuestras fábricas y automóviles están agregando más y más gases al aire. Piense en esto como agregar una segunda manta alrededor de nuestro planeta, cuando no la necesitamos. Esta manta adicional está atrapando más calor, y, al igual que nosotros, los humanos, demasiado calor puede producir fiebre, lo que puede hacernos enfermar peligrosamente. </a:t>
            </a:r>
            <a:endParaRPr lang="en-US" dirty="0"/>
          </a:p>
          <a:p>
            <a:endParaRPr lang="es-MX" sz="2400" dirty="0">
              <a:solidFill>
                <a:srgbClr val="000000"/>
              </a:solidFill>
              <a:latin typeface="Calibri"/>
              <a:ea typeface="Calibri"/>
              <a:cs typeface="Calibri"/>
              <a:hlinkClick r:id="rId3" history="0"/>
            </a:endParaRPr>
          </a:p>
        </p:txBody>
      </p:sp>
      <p:sp>
        <p:nvSpPr>
          <p:cNvPr id="4" name="Slide Number Placeholder 3"/>
          <p:cNvSpPr>
            <a:spLocks noGrp="1"/>
          </p:cNvSpPr>
          <p:nvPr>
            <p:ph type="sldNum" sz="quarter" idx="10"/>
          </p:nvPr>
        </p:nvSpPr>
        <p:spPr/>
        <p:txBody>
          <a:bodyPr/>
          <a:lstStyle/>
          <a:p>
            <a:fld id="{826ADF43-5A22-4428-B3DE-B9BE28A90FFE}" type="slidenum">
              <a:rPr lang="en-US" smtClean="0"/>
              <a:t>5</a:t>
            </a:fld>
            <a:endParaRPr lang="en-US"/>
          </a:p>
        </p:txBody>
      </p:sp>
    </p:spTree>
    <p:extLst>
      <p:ext uri="{BB962C8B-B14F-4D97-AF65-F5344CB8AC3E}">
        <p14:creationId xmlns:p14="http://schemas.microsoft.com/office/powerpoint/2010/main" val="39345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6</a:t>
            </a:fld>
            <a:endParaRPr lang="en-US"/>
          </a:p>
        </p:txBody>
      </p:sp>
    </p:spTree>
    <p:extLst>
      <p:ext uri="{BB962C8B-B14F-4D97-AF65-F5344CB8AC3E}">
        <p14:creationId xmlns:p14="http://schemas.microsoft.com/office/powerpoint/2010/main" val="304856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4006">
              <a:spcBef>
                <a:spcPct val="0"/>
              </a:spcBef>
              <a:spcAft>
                <a:spcPct val="0"/>
              </a:spcAft>
              <a:defRPr/>
            </a:pPr>
            <a:r>
              <a:rPr lang="es-MX">
                <a:solidFill>
                  <a:srgbClr val="000000"/>
                </a:solidFill>
                <a:latin typeface="AECOM Sans"/>
                <a:ea typeface="AECOM Sans"/>
                <a:cs typeface="AECOM Sans"/>
              </a:rPr>
              <a:t>De octubre de 2010 a julio de 2011 fue el periodo de 10 meses más seco que se haya registrado en Texas.</a:t>
            </a:r>
          </a:p>
          <a:p>
            <a:pPr defTabSz="1244006">
              <a:spcBef>
                <a:spcPct val="0"/>
              </a:spcBef>
              <a:spcAft>
                <a:spcPct val="0"/>
              </a:spcAft>
              <a:defRPr/>
            </a:pPr>
            <a:r>
              <a:rPr lang="es-MX">
                <a:solidFill>
                  <a:srgbClr val="000000"/>
                </a:solidFill>
                <a:latin typeface="AECOM Sans"/>
                <a:ea typeface="AECOM Sans"/>
                <a:cs typeface="AECOM Sans"/>
              </a:rPr>
              <a:t>Dallas cerró más de dos docenas de campos deportivos debido a grietas en el suelo de hasta dos pies de profundidad.</a:t>
            </a:r>
          </a:p>
          <a:p>
            <a:r>
              <a:rPr lang="es-MX">
                <a:solidFill>
                  <a:srgbClr val="000000"/>
                </a:solidFill>
                <a:latin typeface="Calibri"/>
                <a:ea typeface="Calibri"/>
                <a:cs typeface="Calibri"/>
              </a:rPr>
              <a:t>Los expertos dicen que la sequía de 2011 en Texas mató alrededor de 5.6 millones de árboles en las áreas urbanas.</a:t>
            </a:r>
          </a:p>
          <a:p>
            <a:endParaRPr lang="en-US"/>
          </a:p>
        </p:txBody>
      </p:sp>
      <p:sp>
        <p:nvSpPr>
          <p:cNvPr id="4" name="Slide Number Placeholder 3"/>
          <p:cNvSpPr>
            <a:spLocks noGrp="1"/>
          </p:cNvSpPr>
          <p:nvPr>
            <p:ph type="sldNum" sz="quarter" idx="10"/>
          </p:nvPr>
        </p:nvSpPr>
        <p:spPr/>
        <p:txBody>
          <a:bodyPr/>
          <a:lstStyle/>
          <a:p>
            <a:fld id="{826ADF43-5A22-4428-B3DE-B9BE28A90FFE}" type="slidenum">
              <a:rPr lang="en-US" smtClean="0"/>
              <a:t>7</a:t>
            </a:fld>
            <a:endParaRPr lang="en-US"/>
          </a:p>
        </p:txBody>
      </p:sp>
    </p:spTree>
    <p:extLst>
      <p:ext uri="{BB962C8B-B14F-4D97-AF65-F5344CB8AC3E}">
        <p14:creationId xmlns:p14="http://schemas.microsoft.com/office/powerpoint/2010/main" val="124787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2400">
                <a:solidFill>
                  <a:srgbClr val="000000"/>
                </a:solidFill>
                <a:latin typeface="Calibri"/>
                <a:ea typeface="Calibri"/>
                <a:cs typeface="Calibri"/>
              </a:rPr>
              <a:t>Inundación en el circuito 12 en la I-30 en Dallas, Texas. 29 de mayo de 2015. Crédito: Dallas Morning News</a:t>
            </a:r>
          </a:p>
        </p:txBody>
      </p:sp>
      <p:sp>
        <p:nvSpPr>
          <p:cNvPr id="4" name="Slide Number Placeholder 3"/>
          <p:cNvSpPr>
            <a:spLocks noGrp="1"/>
          </p:cNvSpPr>
          <p:nvPr>
            <p:ph type="sldNum" sz="quarter" idx="10"/>
          </p:nvPr>
        </p:nvSpPr>
        <p:spPr/>
        <p:txBody>
          <a:bodyPr/>
          <a:lstStyle/>
          <a:p>
            <a:fld id="{826ADF43-5A22-4428-B3DE-B9BE28A90FFE}" type="slidenum">
              <a:rPr lang="en-US" smtClean="0"/>
              <a:t>8</a:t>
            </a:fld>
            <a:endParaRPr lang="en-US"/>
          </a:p>
        </p:txBody>
      </p:sp>
    </p:spTree>
    <p:extLst>
      <p:ext uri="{BB962C8B-B14F-4D97-AF65-F5344CB8AC3E}">
        <p14:creationId xmlns:p14="http://schemas.microsoft.com/office/powerpoint/2010/main" val="137636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sz="2400" dirty="0">
              <a:solidFill>
                <a:srgbClr val="000000"/>
              </a:solidFill>
              <a:latin typeface="Calibri"/>
              <a:ea typeface="Calibri"/>
              <a:cs typeface="Calibri"/>
              <a:hlinkClick r:id="rId3" history="0"/>
            </a:endParaRPr>
          </a:p>
        </p:txBody>
      </p:sp>
      <p:sp>
        <p:nvSpPr>
          <p:cNvPr id="4" name="Slide Number Placeholder 3"/>
          <p:cNvSpPr>
            <a:spLocks noGrp="1"/>
          </p:cNvSpPr>
          <p:nvPr>
            <p:ph type="sldNum" sz="quarter" idx="10"/>
          </p:nvPr>
        </p:nvSpPr>
        <p:spPr/>
        <p:txBody>
          <a:bodyPr/>
          <a:lstStyle/>
          <a:p>
            <a:fld id="{826ADF43-5A22-4428-B3DE-B9BE28A90FFE}" type="slidenum">
              <a:rPr lang="en-US" smtClean="0"/>
              <a:t>9</a:t>
            </a:fld>
            <a:endParaRPr lang="en-US"/>
          </a:p>
        </p:txBody>
      </p:sp>
    </p:spTree>
    <p:extLst>
      <p:ext uri="{BB962C8B-B14F-4D97-AF65-F5344CB8AC3E}">
        <p14:creationId xmlns:p14="http://schemas.microsoft.com/office/powerpoint/2010/main" val="327006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9101" y="477765"/>
            <a:ext cx="5408685" cy="2421072"/>
          </a:xfrm>
        </p:spPr>
        <p:txBody>
          <a:bodyPr wrap="square" lIns="0" tIns="0" anchor="t" anchorCtr="0"/>
          <a:lstStyle>
            <a:lvl1pPr>
              <a:defRPr b="1" cap="all" baseline="0"/>
            </a:lvl1pPr>
          </a:lstStyle>
          <a:p>
            <a:r>
              <a:rPr lang="en-US"/>
              <a:t>Click to edit Master title style</a:t>
            </a:r>
          </a:p>
        </p:txBody>
      </p:sp>
    </p:spTree>
    <p:extLst>
      <p:ext uri="{BB962C8B-B14F-4D97-AF65-F5344CB8AC3E}">
        <p14:creationId xmlns:p14="http://schemas.microsoft.com/office/powerpoint/2010/main" val="133726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59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88825" cy="6858000"/>
          </a:xfrm>
        </p:spPr>
        <p:txBody>
          <a:bodyPr/>
          <a:lstStyle/>
          <a:p>
            <a:endParaRPr lang="en-US"/>
          </a:p>
        </p:txBody>
      </p:sp>
    </p:spTree>
    <p:extLst>
      <p:ext uri="{BB962C8B-B14F-4D97-AF65-F5344CB8AC3E}">
        <p14:creationId xmlns:p14="http://schemas.microsoft.com/office/powerpoint/2010/main" val="61325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998913" cy="6858000"/>
          </a:xfrm>
        </p:spPr>
        <p:txBody>
          <a:bodyPr/>
          <a:lstStyle/>
          <a:p>
            <a:endParaRPr lang="en-US"/>
          </a:p>
        </p:txBody>
      </p:sp>
      <p:sp>
        <p:nvSpPr>
          <p:cNvPr id="5" name="Text Placeholder 4"/>
          <p:cNvSpPr>
            <a:spLocks noGrp="1"/>
          </p:cNvSpPr>
          <p:nvPr>
            <p:ph type="body" sz="quarter" idx="11"/>
          </p:nvPr>
        </p:nvSpPr>
        <p:spPr>
          <a:xfrm>
            <a:off x="4862513" y="1403350"/>
            <a:ext cx="5916612" cy="923925"/>
          </a:xfrm>
        </p:spPr>
        <p:txBody>
          <a:bodyPr/>
          <a:lstStyle>
            <a:lvl1pPr marL="0" indent="0">
              <a:buFontTx/>
              <a:buNone/>
              <a:defRPr b="1" cap="all" baseline="0"/>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a:t>Click to edit Master text styles</a:t>
            </a:r>
          </a:p>
        </p:txBody>
      </p:sp>
      <p:sp>
        <p:nvSpPr>
          <p:cNvPr id="7" name="Text Placeholder 6"/>
          <p:cNvSpPr>
            <a:spLocks noGrp="1"/>
          </p:cNvSpPr>
          <p:nvPr>
            <p:ph type="body" sz="quarter" idx="12"/>
          </p:nvPr>
        </p:nvSpPr>
        <p:spPr>
          <a:xfrm>
            <a:off x="4849813" y="2563813"/>
            <a:ext cx="5943600" cy="3478212"/>
          </a:xfrm>
        </p:spPr>
        <p:txBody>
          <a:bodyPr/>
          <a:lstStyle>
            <a:lvl1pPr marL="365760" indent="-365760">
              <a:buFont typeface="AECOM Sans" panose="020B0504020202020204" pitchFamily="34" charset="0"/>
              <a:buChar char="▪"/>
              <a:defRPr sz="2000"/>
            </a:lvl1pPr>
            <a:lvl2pPr marL="990427" indent="-274320">
              <a:buFont typeface="AECOM Sans" panose="020B0504020202020204" pitchFamily="34" charset="0"/>
              <a:buChar char="▫"/>
              <a:defRPr sz="1800"/>
            </a:lvl2pPr>
            <a:lvl3pPr marL="1523733" indent="-274320">
              <a:buFont typeface="AECOM Sans" panose="020B0504020202020204" pitchFamily="34" charset="0"/>
              <a:buChar char="‐"/>
              <a:defRPr sz="1600" baseline="0"/>
            </a:lvl3pPr>
            <a:lvl4pPr marL="1828480" indent="0">
              <a:buNone/>
              <a:defRPr/>
            </a:lvl4pPr>
          </a:lstStyle>
          <a:p>
            <a:pPr lvl="0"/>
            <a:r>
              <a:rPr lang="en-US"/>
              <a:t>Click to edit Master text style</a:t>
            </a:r>
          </a:p>
          <a:p>
            <a:pPr lvl="1"/>
            <a:r>
              <a:rPr lang="en-US"/>
              <a:t>Click to edit master text style</a:t>
            </a:r>
          </a:p>
          <a:p>
            <a:pPr lvl="2"/>
            <a:r>
              <a:rPr lang="en-US"/>
              <a:t>Click to edit</a:t>
            </a:r>
          </a:p>
          <a:p>
            <a:pPr lvl="2"/>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1125796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0" name="Group 39"/>
          <p:cNvGrpSpPr/>
          <p:nvPr userDrawn="1"/>
        </p:nvGrpSpPr>
        <p:grpSpPr>
          <a:xfrm>
            <a:off x="-807415" y="625769"/>
            <a:ext cx="694380" cy="5927070"/>
            <a:chOff x="-605563" y="625769"/>
            <a:chExt cx="520785" cy="5927070"/>
          </a:xfrm>
        </p:grpSpPr>
        <p:cxnSp>
          <p:nvCxnSpPr>
            <p:cNvPr id="41" name="Straight Connector 40"/>
            <p:cNvCxnSpPr/>
            <p:nvPr userDrawn="1"/>
          </p:nvCxnSpPr>
          <p:spPr>
            <a:xfrm flipH="1">
              <a:off x="-605563" y="625769"/>
              <a:ext cx="520785" cy="0"/>
            </a:xfrm>
            <a:prstGeom prst="line">
              <a:avLst/>
            </a:prstGeom>
            <a:noFill/>
            <a:ln w="12700" cap="flat" cmpd="sng" algn="ctr">
              <a:solidFill>
                <a:srgbClr val="9E007E"/>
              </a:solidFill>
              <a:prstDash val="solid"/>
              <a:headEnd type="none" w="med" len="med"/>
              <a:tailEnd type="none" w="med" len="med"/>
            </a:ln>
            <a:effectLst/>
          </p:spPr>
        </p:cxnSp>
        <p:cxnSp>
          <p:nvCxnSpPr>
            <p:cNvPr id="42" name="Straight Connector 41"/>
            <p:cNvCxnSpPr/>
            <p:nvPr userDrawn="1"/>
          </p:nvCxnSpPr>
          <p:spPr>
            <a:xfrm flipH="1">
              <a:off x="-605563" y="1371600"/>
              <a:ext cx="520785" cy="0"/>
            </a:xfrm>
            <a:prstGeom prst="line">
              <a:avLst/>
            </a:prstGeom>
            <a:noFill/>
            <a:ln w="12700" cap="flat" cmpd="sng" algn="ctr">
              <a:solidFill>
                <a:srgbClr val="9E007E"/>
              </a:solidFill>
              <a:prstDash val="solid"/>
              <a:headEnd type="none" w="med" len="med"/>
              <a:tailEnd type="none" w="med" len="med"/>
            </a:ln>
            <a:effectLst/>
          </p:spPr>
        </p:cxnSp>
        <p:cxnSp>
          <p:nvCxnSpPr>
            <p:cNvPr id="43" name="Straight Connector 42"/>
            <p:cNvCxnSpPr/>
            <p:nvPr userDrawn="1"/>
          </p:nvCxnSpPr>
          <p:spPr>
            <a:xfrm flipH="1">
              <a:off x="-605563" y="1922757"/>
              <a:ext cx="520785" cy="0"/>
            </a:xfrm>
            <a:prstGeom prst="line">
              <a:avLst/>
            </a:prstGeom>
            <a:noFill/>
            <a:ln w="12700" cap="flat" cmpd="sng" algn="ctr">
              <a:solidFill>
                <a:srgbClr val="9E007E"/>
              </a:solidFill>
              <a:prstDash val="solid"/>
              <a:headEnd type="none" w="med" len="med"/>
              <a:tailEnd type="none" w="med" len="med"/>
            </a:ln>
            <a:effectLst/>
          </p:spPr>
        </p:cxnSp>
        <p:cxnSp>
          <p:nvCxnSpPr>
            <p:cNvPr id="44" name="Straight Connector 43"/>
            <p:cNvCxnSpPr/>
            <p:nvPr userDrawn="1"/>
          </p:nvCxnSpPr>
          <p:spPr>
            <a:xfrm flipH="1">
              <a:off x="-605563" y="433734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45" name="Straight Connector 44"/>
            <p:cNvCxnSpPr/>
            <p:nvPr userDrawn="1"/>
          </p:nvCxnSpPr>
          <p:spPr>
            <a:xfrm flipH="1">
              <a:off x="-605563" y="6027958"/>
              <a:ext cx="520785" cy="0"/>
            </a:xfrm>
            <a:prstGeom prst="line">
              <a:avLst/>
            </a:prstGeom>
            <a:noFill/>
            <a:ln w="12700" cap="flat" cmpd="sng" algn="ctr">
              <a:solidFill>
                <a:srgbClr val="9E007E"/>
              </a:solidFill>
              <a:prstDash val="solid"/>
              <a:headEnd type="none" w="med" len="med"/>
              <a:tailEnd type="none" w="med" len="med"/>
            </a:ln>
            <a:effectLst/>
          </p:spPr>
        </p:cxnSp>
        <p:cxnSp>
          <p:nvCxnSpPr>
            <p:cNvPr id="46" name="Straight Connector 45"/>
            <p:cNvCxnSpPr/>
            <p:nvPr userDrawn="1"/>
          </p:nvCxnSpPr>
          <p:spPr>
            <a:xfrm flipH="1">
              <a:off x="-605563" y="6552839"/>
              <a:ext cx="520785" cy="0"/>
            </a:xfrm>
            <a:prstGeom prst="line">
              <a:avLst/>
            </a:prstGeom>
            <a:noFill/>
            <a:ln w="12700" cap="flat" cmpd="sng" algn="ctr">
              <a:solidFill>
                <a:srgbClr val="9E007E"/>
              </a:solidFill>
              <a:prstDash val="solid"/>
              <a:headEnd type="none" w="med" len="med"/>
              <a:tailEnd type="none" w="med" len="med"/>
            </a:ln>
            <a:effectLst/>
          </p:spPr>
        </p:cxnSp>
      </p:grpSp>
      <p:grpSp>
        <p:nvGrpSpPr>
          <p:cNvPr id="47" name="Group 46"/>
          <p:cNvGrpSpPr/>
          <p:nvPr userDrawn="1"/>
        </p:nvGrpSpPr>
        <p:grpSpPr>
          <a:xfrm>
            <a:off x="609602" y="-593457"/>
            <a:ext cx="10967471" cy="520785"/>
            <a:chOff x="457201" y="-593457"/>
            <a:chExt cx="8225603" cy="520785"/>
          </a:xfrm>
        </p:grpSpPr>
        <p:cxnSp>
          <p:nvCxnSpPr>
            <p:cNvPr id="48" name="Straight Connector 47"/>
            <p:cNvCxnSpPr/>
            <p:nvPr userDrawn="1"/>
          </p:nvCxnSpPr>
          <p:spPr>
            <a:xfrm rot="16200000" flipH="1">
              <a:off x="196808" y="-33306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49" name="Straight Connector 48"/>
            <p:cNvCxnSpPr/>
            <p:nvPr userDrawn="1"/>
          </p:nvCxnSpPr>
          <p:spPr>
            <a:xfrm rot="16200000" flipH="1">
              <a:off x="1989096" y="-33306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50" name="Straight Connector 49"/>
            <p:cNvCxnSpPr/>
            <p:nvPr userDrawn="1"/>
          </p:nvCxnSpPr>
          <p:spPr>
            <a:xfrm rot="16200000" flipH="1">
              <a:off x="2337070" y="-33306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51" name="Straight Connector 50"/>
            <p:cNvCxnSpPr/>
            <p:nvPr userDrawn="1"/>
          </p:nvCxnSpPr>
          <p:spPr>
            <a:xfrm rot="16200000" flipH="1">
              <a:off x="4129046" y="-33306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52" name="Straight Connector 51"/>
            <p:cNvCxnSpPr/>
            <p:nvPr userDrawn="1"/>
          </p:nvCxnSpPr>
          <p:spPr>
            <a:xfrm rot="16200000" flipH="1">
              <a:off x="4494170" y="-33306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53" name="Straight Connector 52"/>
            <p:cNvCxnSpPr/>
            <p:nvPr userDrawn="1"/>
          </p:nvCxnSpPr>
          <p:spPr>
            <a:xfrm rot="16200000" flipH="1">
              <a:off x="6266842" y="-33306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54" name="Straight Connector 53"/>
            <p:cNvCxnSpPr/>
            <p:nvPr userDrawn="1"/>
          </p:nvCxnSpPr>
          <p:spPr>
            <a:xfrm rot="16200000" flipH="1">
              <a:off x="6627728" y="-333064"/>
              <a:ext cx="520785" cy="0"/>
            </a:xfrm>
            <a:prstGeom prst="line">
              <a:avLst/>
            </a:prstGeom>
            <a:noFill/>
            <a:ln w="12700" cap="flat" cmpd="sng" algn="ctr">
              <a:solidFill>
                <a:srgbClr val="9E007E"/>
              </a:solidFill>
              <a:prstDash val="solid"/>
              <a:headEnd type="none" w="med" len="med"/>
              <a:tailEnd type="none" w="med" len="med"/>
            </a:ln>
            <a:effectLst/>
          </p:spPr>
        </p:cxnSp>
        <p:cxnSp>
          <p:nvCxnSpPr>
            <p:cNvPr id="55" name="Straight Connector 54"/>
            <p:cNvCxnSpPr/>
            <p:nvPr userDrawn="1"/>
          </p:nvCxnSpPr>
          <p:spPr>
            <a:xfrm rot="16200000" flipH="1">
              <a:off x="8422411" y="-333064"/>
              <a:ext cx="520785" cy="0"/>
            </a:xfrm>
            <a:prstGeom prst="line">
              <a:avLst/>
            </a:prstGeom>
            <a:noFill/>
            <a:ln w="12700" cap="flat" cmpd="sng" algn="ctr">
              <a:solidFill>
                <a:srgbClr val="9E007E"/>
              </a:solidFill>
              <a:prstDash val="solid"/>
              <a:headEnd type="none" w="med" len="med"/>
              <a:tailEnd type="none" w="med" len="med"/>
            </a:ln>
            <a:effectLst/>
          </p:spPr>
        </p:cxnSp>
      </p:grpSp>
    </p:spTree>
    <p:extLst>
      <p:ext uri="{BB962C8B-B14F-4D97-AF65-F5344CB8AC3E}">
        <p14:creationId xmlns:p14="http://schemas.microsoft.com/office/powerpoint/2010/main" val="10077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xStyles>
    <p:title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p:titleStyle>
    <p:bodyStyle>
      <a:lvl1pPr marL="457120" indent="-457120" algn="l" defTabSz="1218987" rtl="0" eaLnBrk="1" latinLnBrk="0" hangingPunct="1">
        <a:spcBef>
          <a:spcPct val="20000"/>
        </a:spcBef>
        <a:buFont typeface="Wingdings" panose="05000000000000000000" pitchFamily="2" charset="2"/>
        <a:buChar char="§"/>
        <a:defRPr sz="2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990427" indent="-380933" algn="l" defTabSz="1218987" rtl="0" eaLnBrk="1" latinLnBrk="0" hangingPunct="1">
        <a:spcBef>
          <a:spcPct val="20000"/>
        </a:spcBef>
        <a:buFont typeface="Arial" panose="020B0604020202020204" pitchFamily="34" charset="0"/>
        <a:buChar char="–"/>
        <a:defRPr sz="24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2pPr>
      <a:lvl3pPr marL="1523733" indent="-304747" algn="l" defTabSz="1218987" rtl="0" eaLnBrk="1" latinLnBrk="0" hangingPunct="1">
        <a:spcBef>
          <a:spcPct val="200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2133227" indent="-304747" algn="l" defTabSz="1218987" rtl="0" eaLnBrk="1" latinLnBrk="0" hangingPunct="1">
        <a:spcBef>
          <a:spcPct val="20000"/>
        </a:spcBef>
        <a:buFont typeface="Arial" panose="020B0604020202020204" pitchFamily="34" charset="0"/>
        <a:buChar char="–"/>
        <a:defRPr sz="16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742720" indent="-304747" algn="l" defTabSz="1218987" rtl="0" eaLnBrk="1" latinLnBrk="0" hangingPunct="1">
        <a:spcBef>
          <a:spcPct val="20000"/>
        </a:spcBef>
        <a:buFont typeface="Arial" panose="020B0604020202020204" pitchFamily="34" charset="0"/>
        <a:buChar char="»"/>
        <a:defRPr sz="16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13.xml"/><Relationship Id="rId16"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jpeg"/><Relationship Id="rId4" Type="http://schemas.microsoft.com/office/2007/relationships/hdphoto" Target="../media/hdphoto1.wdp"/><Relationship Id="rId9" Type="http://schemas.openxmlformats.org/officeDocument/2006/relationships/image" Target="../media/image30.png"/><Relationship Id="rId1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0.jpeg"/><Relationship Id="rId26" Type="http://schemas.openxmlformats.org/officeDocument/2006/relationships/image" Target="../media/image58.png"/><Relationship Id="rId3" Type="http://schemas.openxmlformats.org/officeDocument/2006/relationships/image" Target="../media/image2.png"/><Relationship Id="rId21" Type="http://schemas.openxmlformats.org/officeDocument/2006/relationships/image" Target="../media/image53.jpe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9.png"/><Relationship Id="rId25" Type="http://schemas.openxmlformats.org/officeDocument/2006/relationships/image" Target="../media/image57.jpeg"/><Relationship Id="rId2" Type="http://schemas.openxmlformats.org/officeDocument/2006/relationships/notesSlide" Target="../notesSlides/notesSlide15.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4.jpeg"/><Relationship Id="rId24" Type="http://schemas.openxmlformats.org/officeDocument/2006/relationships/image" Target="../media/image56.png"/><Relationship Id="rId32" Type="http://schemas.openxmlformats.org/officeDocument/2006/relationships/image" Target="../media/image64.jpeg"/><Relationship Id="rId5" Type="http://schemas.microsoft.com/office/2007/relationships/hdphoto" Target="../media/hdphoto1.wdp"/><Relationship Id="rId15" Type="http://schemas.microsoft.com/office/2007/relationships/hdphoto" Target="../media/hdphoto3.wdp"/><Relationship Id="rId23" Type="http://schemas.openxmlformats.org/officeDocument/2006/relationships/image" Target="../media/image55.jpeg"/><Relationship Id="rId28" Type="http://schemas.openxmlformats.org/officeDocument/2006/relationships/image" Target="../media/image60.png"/><Relationship Id="rId10" Type="http://schemas.openxmlformats.org/officeDocument/2006/relationships/image" Target="../media/image43.jpeg"/><Relationship Id="rId19" Type="http://schemas.openxmlformats.org/officeDocument/2006/relationships/image" Target="../media/image51.jpeg"/><Relationship Id="rId31"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4.jpeg"/><Relationship Id="rId27" Type="http://schemas.openxmlformats.org/officeDocument/2006/relationships/image" Target="../media/image59.png"/><Relationship Id="rId30"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dallasclimateaction.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2.png"/><Relationship Id="rId7"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jpeg"/><Relationship Id="rId5" Type="http://schemas.microsoft.com/office/2007/relationships/hdphoto" Target="../media/hdphoto1.wdp"/><Relationship Id="rId10" Type="http://schemas.openxmlformats.org/officeDocument/2006/relationships/image" Target="../media/image81.jpeg"/><Relationship Id="rId4" Type="http://schemas.openxmlformats.org/officeDocument/2006/relationships/image" Target="../media/image3.png"/><Relationship Id="rId9"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png"/><Relationship Id="rId7"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png"/><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2.png"/><Relationship Id="rId7"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0.jpeg"/><Relationship Id="rId5" Type="http://schemas.microsoft.com/office/2007/relationships/hdphoto" Target="../media/hdphoto1.wdp"/><Relationship Id="rId10" Type="http://schemas.openxmlformats.org/officeDocument/2006/relationships/image" Target="../media/image94.jpeg"/><Relationship Id="rId4" Type="http://schemas.openxmlformats.org/officeDocument/2006/relationships/image" Target="../media/image3.png"/><Relationship Id="rId9"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5.png"/><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2.png"/><Relationship Id="rId7"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7.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00.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1.png"/><Relationship Id="rId5" Type="http://schemas.microsoft.com/office/2007/relationships/hdphoto" Target="../media/hdphoto1.wd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2.png"/><Relationship Id="rId7"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3.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7.jpeg"/><Relationship Id="rId5" Type="http://schemas.microsoft.com/office/2007/relationships/hdphoto" Target="../media/hdphoto1.wd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hyperlink" Target="mailto:GreenDallas@dallascityhall.com" TargetMode="External"/><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vimeo.com/15192391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t="9984"/>
          <a:stretch>
            <a:fillRect/>
          </a:stretch>
        </p:blipFill>
        <p:spPr>
          <a:xfrm>
            <a:off x="0" y="0"/>
            <a:ext cx="12188825"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567" y="6034307"/>
            <a:ext cx="993392" cy="222760"/>
          </a:xfrm>
          <a:prstGeom prst="rect">
            <a:avLst/>
          </a:prstGeom>
        </p:spPr>
      </p:pic>
      <p:sp>
        <p:nvSpPr>
          <p:cNvPr id="5" name="Rectangle 4">
            <a:extLst>
              <a:ext uri="{FF2B5EF4-FFF2-40B4-BE49-F238E27FC236}">
                <a16:creationId xmlns:a16="http://schemas.microsoft.com/office/drawing/2014/main" id="{EC78955E-67A7-4ED3-A3F0-710316F659BD}"/>
              </a:ext>
            </a:extLst>
          </p:cNvPr>
          <p:cNvSpPr/>
          <p:nvPr/>
        </p:nvSpPr>
        <p:spPr>
          <a:xfrm>
            <a:off x="504997" y="387736"/>
            <a:ext cx="5705408" cy="2062103"/>
          </a:xfrm>
          <a:prstGeom prst="rect">
            <a:avLst/>
          </a:prstGeom>
        </p:spPr>
        <p:txBody>
          <a:bodyPr wrap="none">
            <a:spAutoFit/>
          </a:bodyPr>
          <a:lstStyle/>
          <a:p>
            <a:r>
              <a:rPr lang="es-MX" sz="3200" b="1" i="0" strike="noStrike" cap="all" spc="0" baseline="0" dirty="0">
                <a:solidFill>
                  <a:srgbClr val="FFFFFF"/>
                </a:solidFill>
                <a:effectLst/>
                <a:latin typeface="AECOM Sans"/>
                <a:ea typeface="AECOM Sans"/>
                <a:cs typeface="AECOM Sans"/>
              </a:rPr>
              <a:t>Plan de acción </a:t>
            </a:r>
          </a:p>
          <a:p>
            <a:r>
              <a:rPr lang="es-MX" sz="3200" b="1" i="0" strike="noStrike" cap="all" spc="0" baseline="0" dirty="0">
                <a:solidFill>
                  <a:srgbClr val="FFE512"/>
                </a:solidFill>
                <a:effectLst/>
                <a:latin typeface="AECOM Sans"/>
                <a:ea typeface="AECOM Sans"/>
                <a:cs typeface="AECOM Sans"/>
              </a:rPr>
              <a:t>ambiental y climático </a:t>
            </a:r>
          </a:p>
          <a:p>
            <a:r>
              <a:rPr lang="es-MX" sz="3200" b="1" i="0" strike="noStrike" cap="all" spc="0" baseline="0" dirty="0">
                <a:solidFill>
                  <a:srgbClr val="FFFFFF"/>
                </a:solidFill>
                <a:effectLst/>
                <a:latin typeface="AECOM Sans"/>
                <a:ea typeface="AECOM Sans"/>
                <a:cs typeface="AECOM Sans"/>
              </a:rPr>
              <a:t>INTEGRAL</a:t>
            </a:r>
          </a:p>
          <a:p>
            <a:r>
              <a:rPr lang="es-MX" sz="3200" b="1" i="0" strike="noStrike" cap="all" spc="0" baseline="0" dirty="0">
                <a:solidFill>
                  <a:srgbClr val="FFE512"/>
                </a:solidFill>
                <a:effectLst/>
                <a:latin typeface="AECOM Sans"/>
                <a:ea typeface="AECOM Sans"/>
                <a:cs typeface="AECOM Sans"/>
              </a:rPr>
              <a:t>(CECAP)</a:t>
            </a:r>
          </a:p>
        </p:txBody>
      </p:sp>
      <p:pic>
        <p:nvPicPr>
          <p:cNvPr id="46" name="Picture 45">
            <a:extLst>
              <a:ext uri="{FF2B5EF4-FFF2-40B4-BE49-F238E27FC236}">
                <a16:creationId xmlns:a16="http://schemas.microsoft.com/office/drawing/2014/main" id="{824758B0-921C-4D21-84E2-FDE982C89CE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11176346" y="5853001"/>
            <a:ext cx="748174" cy="748174"/>
          </a:xfrm>
          <a:prstGeom prst="rect">
            <a:avLst/>
          </a:prstGeom>
        </p:spPr>
      </p:pic>
      <p:pic>
        <p:nvPicPr>
          <p:cNvPr id="47" name="Picture 46">
            <a:extLst>
              <a:ext uri="{FF2B5EF4-FFF2-40B4-BE49-F238E27FC236}">
                <a16:creationId xmlns:a16="http://schemas.microsoft.com/office/drawing/2014/main" id="{48B5C4B0-8A94-4EC9-811F-69BE723F31C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flipH="1">
            <a:off x="270626" y="162770"/>
            <a:ext cx="748174" cy="748174"/>
          </a:xfrm>
          <a:prstGeom prst="rect">
            <a:avLst/>
          </a:prstGeom>
          <a:ln>
            <a:noFill/>
          </a:ln>
        </p:spPr>
      </p:pic>
      <p:sp>
        <p:nvSpPr>
          <p:cNvPr id="2" name="Title 1"/>
          <p:cNvSpPr>
            <a:spLocks noGrp="1"/>
          </p:cNvSpPr>
          <p:nvPr>
            <p:ph type="ctrTitle"/>
          </p:nvPr>
        </p:nvSpPr>
        <p:spPr>
          <a:xfrm>
            <a:off x="5379736" y="5786141"/>
            <a:ext cx="6380014" cy="626508"/>
          </a:xfrm>
        </p:spPr>
        <p:txBody>
          <a:bodyPr>
            <a:noAutofit/>
          </a:bodyPr>
          <a:lstStyle/>
          <a:p>
            <a:pPr algn="r"/>
            <a:r>
              <a:rPr lang="es-MX" sz="2400" b="1" i="0" strike="noStrike" cap="all" spc="0" baseline="0">
                <a:solidFill>
                  <a:srgbClr val="FFFFFF"/>
                </a:solidFill>
                <a:effectLst/>
                <a:latin typeface="AECOM Sans"/>
                <a:ea typeface="AECOM Sans"/>
                <a:cs typeface="AECOM Sans"/>
              </a:rPr>
              <a:t>Reunión comunitaria número 1:</a:t>
            </a:r>
            <a:r>
              <a:rPr lang="es-MX" sz="2400" b="0" i="0" strike="noStrike" cap="all" spc="0" baseline="0">
                <a:solidFill>
                  <a:srgbClr val="FFFFFF"/>
                </a:solidFill>
                <a:effectLst/>
                <a:latin typeface="AECOM Sans"/>
                <a:ea typeface="AECOM Sans"/>
                <a:cs typeface="AECOM Sans"/>
              </a:rPr>
              <a:t> versión web</a:t>
            </a:r>
            <a:br>
              <a:rPr sz="2400"/>
            </a:br>
            <a:r>
              <a:rPr lang="es-MX" sz="2400" b="0" i="0" strike="noStrike" cap="all" spc="0" baseline="0">
                <a:solidFill>
                  <a:srgbClr val="FFFFFF"/>
                </a:solidFill>
                <a:effectLst/>
                <a:latin typeface="AECOM Sans"/>
                <a:ea typeface="AECOM Sans"/>
                <a:cs typeface="AECOM Sans"/>
              </a:rPr>
              <a:t>abril/mayo 2019</a:t>
            </a:r>
            <a:br>
              <a:rPr sz="2400"/>
            </a:br>
            <a:endParaRPr sz="2400"/>
          </a:p>
        </p:txBody>
      </p:sp>
    </p:spTree>
    <p:extLst>
      <p:ext uri="{BB962C8B-B14F-4D97-AF65-F5344CB8AC3E}">
        <p14:creationId xmlns:p14="http://schemas.microsoft.com/office/powerpoint/2010/main" val="2584607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media.wivb.com/nxs-wivbtv-media-us-east-1/photo/2018/06/30/IMG_3861_1530389968353_47263263_ver1.0_1280_720.JPG">
            <a:extLst>
              <a:ext uri="{FF2B5EF4-FFF2-40B4-BE49-F238E27FC236}">
                <a16:creationId xmlns:a16="http://schemas.microsoft.com/office/drawing/2014/main" id="{F242F4F7-AAC4-4AF2-B4AB-980FFB9D75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l="12556" t="4208" r="12819" b="24470"/>
          <a:stretch>
            <a:fillRect/>
          </a:stretch>
        </p:blipFill>
        <p:spPr bwMode="auto">
          <a:xfrm>
            <a:off x="0" y="-244637"/>
            <a:ext cx="12175022" cy="6475891"/>
          </a:xfrm>
          <a:prstGeom prst="rect">
            <a:avLst/>
          </a:prstGeom>
          <a:noFill/>
          <a:effectLst>
            <a:outerShdw blurRad="50800" dist="114300" dir="5400000" sx="1000" sy="1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8" name="Title 1">
            <a:extLst>
              <a:ext uri="{FF2B5EF4-FFF2-40B4-BE49-F238E27FC236}">
                <a16:creationId xmlns:a16="http://schemas.microsoft.com/office/drawing/2014/main" id="{117057FB-24FF-4A52-8DDB-F954A5CDC3E1}"/>
              </a:ext>
            </a:extLst>
          </p:cNvPr>
          <p:cNvSpPr txBox="1"/>
          <p:nvPr/>
        </p:nvSpPr>
        <p:spPr>
          <a:xfrm>
            <a:off x="608012" y="626746"/>
            <a:ext cx="8853949"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a:solidFill>
                  <a:srgbClr val="323F49"/>
                </a:solidFill>
                <a:effectLst/>
                <a:latin typeface="AECOM Sans"/>
                <a:ea typeface="AECOM Sans"/>
                <a:cs typeface="AECOM Sans"/>
              </a:rPr>
              <a:t>Calidad del aire</a:t>
            </a:r>
          </a:p>
        </p:txBody>
      </p:sp>
      <p:sp>
        <p:nvSpPr>
          <p:cNvPr id="10" name="Title 1">
            <a:extLst>
              <a:ext uri="{FF2B5EF4-FFF2-40B4-BE49-F238E27FC236}">
                <a16:creationId xmlns:a16="http://schemas.microsoft.com/office/drawing/2014/main" id="{EABF8486-A716-455B-9E80-311A808C5F8C}"/>
              </a:ext>
            </a:extLst>
          </p:cNvPr>
          <p:cNvSpPr txBox="1"/>
          <p:nvPr/>
        </p:nvSpPr>
        <p:spPr>
          <a:xfrm>
            <a:off x="117988" y="6313494"/>
            <a:ext cx="11901906" cy="544506"/>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pPr algn="r"/>
            <a:r>
              <a:rPr lang="es-MX" sz="2400" b="1" i="1" strike="noStrike" cap="none" spc="0" baseline="0">
                <a:solidFill>
                  <a:srgbClr val="000000"/>
                </a:solidFill>
                <a:effectLst/>
                <a:latin typeface="AECOM Sans"/>
                <a:ea typeface="AECOM Sans"/>
                <a:cs typeface="AECOM Sans"/>
              </a:rPr>
              <a:t>Las temperaturas más calientes pueden aumentar las concentraciones de ozono</a:t>
            </a:r>
          </a:p>
        </p:txBody>
      </p:sp>
    </p:spTree>
    <p:extLst>
      <p:ext uri="{BB962C8B-B14F-4D97-AF65-F5344CB8AC3E}">
        <p14:creationId xmlns:p14="http://schemas.microsoft.com/office/powerpoint/2010/main" val="1174830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8" name="Title 1">
            <a:extLst>
              <a:ext uri="{FF2B5EF4-FFF2-40B4-BE49-F238E27FC236}">
                <a16:creationId xmlns:a16="http://schemas.microsoft.com/office/drawing/2014/main" id="{117057FB-24FF-4A52-8DDB-F954A5CDC3E1}"/>
              </a:ext>
            </a:extLst>
          </p:cNvPr>
          <p:cNvSpPr txBox="1">
            <a:spLocks/>
          </p:cNvSpPr>
          <p:nvPr/>
        </p:nvSpPr>
        <p:spPr>
          <a:xfrm>
            <a:off x="608012" y="626746"/>
            <a:ext cx="8853949" cy="776604"/>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b="1" cap="all" dirty="0" err="1">
                <a:solidFill>
                  <a:srgbClr val="323F49"/>
                </a:solidFill>
              </a:rPr>
              <a:t>Preocupaciones</a:t>
            </a:r>
            <a:r>
              <a:rPr lang="en-US" sz="3000" b="1" cap="all" dirty="0">
                <a:solidFill>
                  <a:srgbClr val="323F49"/>
                </a:solidFill>
              </a:rPr>
              <a:t> de </a:t>
            </a:r>
            <a:r>
              <a:rPr lang="en-US" sz="3000" b="1" cap="all" dirty="0" err="1">
                <a:solidFill>
                  <a:srgbClr val="323F49"/>
                </a:solidFill>
              </a:rPr>
              <a:t>equidad</a:t>
            </a:r>
            <a:r>
              <a:rPr lang="en-US" sz="3000" b="1" cap="all" dirty="0">
                <a:solidFill>
                  <a:srgbClr val="323F49"/>
                </a:solidFill>
              </a:rPr>
              <a:t> social</a:t>
            </a:r>
          </a:p>
        </p:txBody>
      </p:sp>
      <p:sp>
        <p:nvSpPr>
          <p:cNvPr id="10" name="Title 1">
            <a:extLst>
              <a:ext uri="{FF2B5EF4-FFF2-40B4-BE49-F238E27FC236}">
                <a16:creationId xmlns:a16="http://schemas.microsoft.com/office/drawing/2014/main" id="{EABF8486-A716-455B-9E80-311A808C5F8C}"/>
              </a:ext>
            </a:extLst>
          </p:cNvPr>
          <p:cNvSpPr txBox="1">
            <a:spLocks/>
          </p:cNvSpPr>
          <p:nvPr/>
        </p:nvSpPr>
        <p:spPr>
          <a:xfrm>
            <a:off x="117988" y="6313494"/>
            <a:ext cx="11901906" cy="544506"/>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pPr algn="ctr"/>
            <a:r>
              <a:rPr lang="en-US" sz="1600" i="1"/>
              <a:t>Fourth National Climate Assessment (2018)</a:t>
            </a:r>
            <a:endParaRPr lang="en-US" sz="1600" b="1" i="1"/>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971" y="1133986"/>
            <a:ext cx="8463276" cy="545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758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8154150"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1" strike="noStrike" cap="all" spc="0" baseline="0">
                <a:solidFill>
                  <a:srgbClr val="323F49"/>
                </a:solidFill>
                <a:effectLst/>
                <a:latin typeface="AECOM Sans"/>
                <a:ea typeface="AECOM Sans"/>
                <a:cs typeface="AECOM Sans"/>
              </a:rPr>
              <a:t>¿Cómo puede ayudar el CECAP?</a:t>
            </a:r>
            <a:r>
              <a:rPr lang="es-MX" sz="3000" b="1" i="0" strike="noStrike" cap="all" spc="0" baseline="0">
                <a:solidFill>
                  <a:srgbClr val="323F49"/>
                </a:solidFill>
                <a:effectLst/>
                <a:latin typeface="AECOM Sans"/>
                <a:ea typeface="AECOM Sans"/>
                <a:cs typeface="AECOM Sans"/>
              </a:rPr>
              <a:t> </a:t>
            </a:r>
          </a:p>
        </p:txBody>
      </p:sp>
      <p:sp>
        <p:nvSpPr>
          <p:cNvPr id="6" name="Rectangle 5">
            <a:extLst>
              <a:ext uri="{FF2B5EF4-FFF2-40B4-BE49-F238E27FC236}">
                <a16:creationId xmlns:a16="http://schemas.microsoft.com/office/drawing/2014/main" id="{109FA38B-9F3A-4BD0-8F6D-35E25E210DA4}"/>
              </a:ext>
            </a:extLst>
          </p:cNvPr>
          <p:cNvSpPr/>
          <p:nvPr/>
        </p:nvSpPr>
        <p:spPr>
          <a:xfrm>
            <a:off x="608012" y="1666568"/>
            <a:ext cx="10512941" cy="3523960"/>
          </a:xfrm>
          <a:prstGeom prst="rect">
            <a:avLst/>
          </a:prstGeom>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MX" sz="2000" b="1" i="0" strike="noStrike" cap="none" spc="0" baseline="0" dirty="0">
                <a:solidFill>
                  <a:srgbClr val="000000"/>
                </a:solidFill>
                <a:effectLst/>
                <a:latin typeface="AECOM Sans"/>
                <a:ea typeface="AECOM Sans"/>
                <a:cs typeface="AECOM Sans"/>
              </a:rPr>
              <a:t>Preparar</a:t>
            </a:r>
            <a:r>
              <a:rPr lang="es-MX" sz="2000" b="0" i="0" strike="noStrike" cap="none" spc="0" baseline="0" dirty="0">
                <a:solidFill>
                  <a:srgbClr val="000000"/>
                </a:solidFill>
                <a:effectLst/>
                <a:latin typeface="AECOM Sans"/>
                <a:ea typeface="AECOM Sans"/>
                <a:cs typeface="AECOM Sans"/>
              </a:rPr>
              <a:t> a la comunidad para los </a:t>
            </a:r>
            <a:r>
              <a:rPr lang="es-MX" sz="2000" b="1" i="0" strike="noStrike" cap="none" spc="0" baseline="0" dirty="0">
                <a:solidFill>
                  <a:srgbClr val="000000"/>
                </a:solidFill>
                <a:effectLst/>
                <a:latin typeface="AECOM Sans"/>
                <a:ea typeface="AECOM Sans"/>
                <a:cs typeface="AECOM Sans"/>
              </a:rPr>
              <a:t>efectos del cambio climático</a:t>
            </a:r>
          </a:p>
          <a:p>
            <a:pPr marL="285750" indent="-285750">
              <a:lnSpc>
                <a:spcPct val="150000"/>
              </a:lnSpc>
              <a:spcBef>
                <a:spcPts val="600"/>
              </a:spcBef>
              <a:spcAft>
                <a:spcPts val="600"/>
              </a:spcAft>
              <a:buFont typeface="Arial" panose="020B0604020202020204" pitchFamily="34" charset="0"/>
              <a:buChar char="•"/>
            </a:pPr>
            <a:r>
              <a:rPr lang="es-MX" sz="2000" b="0" i="0" strike="noStrike" cap="none" spc="0" baseline="0" dirty="0">
                <a:solidFill>
                  <a:srgbClr val="000000"/>
                </a:solidFill>
                <a:effectLst/>
                <a:latin typeface="AECOM Sans"/>
                <a:ea typeface="AECOM Sans"/>
                <a:cs typeface="AECOM Sans"/>
              </a:rPr>
              <a:t>Crear una</a:t>
            </a:r>
            <a:r>
              <a:rPr lang="es-MX" sz="2000" b="1" i="0" strike="noStrike" cap="none" spc="0" baseline="0" dirty="0">
                <a:solidFill>
                  <a:srgbClr val="000000"/>
                </a:solidFill>
                <a:effectLst/>
                <a:latin typeface="AECOM Sans"/>
                <a:ea typeface="AECOM Sans"/>
                <a:cs typeface="AECOM Sans"/>
              </a:rPr>
              <a:t> comunidad más sana y próspera</a:t>
            </a:r>
          </a:p>
          <a:p>
            <a:pPr marL="285750" indent="-285750">
              <a:lnSpc>
                <a:spcPct val="150000"/>
              </a:lnSpc>
              <a:spcBef>
                <a:spcPts val="600"/>
              </a:spcBef>
              <a:spcAft>
                <a:spcPts val="600"/>
              </a:spcAft>
              <a:buFont typeface="Arial" panose="020B0604020202020204" pitchFamily="34" charset="0"/>
              <a:buChar char="•"/>
            </a:pPr>
            <a:r>
              <a:rPr lang="es-MX" sz="2000" b="0" i="0" strike="noStrike" cap="none" spc="0" baseline="0" dirty="0">
                <a:solidFill>
                  <a:srgbClr val="000000"/>
                </a:solidFill>
                <a:effectLst/>
                <a:latin typeface="AECOM Sans"/>
                <a:ea typeface="AECOM Sans"/>
                <a:cs typeface="AECOM Sans"/>
              </a:rPr>
              <a:t>Mejorar la </a:t>
            </a:r>
            <a:r>
              <a:rPr lang="es-MX" sz="2000" b="1" i="0" strike="noStrike" cap="none" spc="0" baseline="0" dirty="0">
                <a:solidFill>
                  <a:srgbClr val="000000"/>
                </a:solidFill>
                <a:effectLst/>
                <a:latin typeface="AECOM Sans"/>
                <a:ea typeface="AECOM Sans"/>
                <a:cs typeface="AECOM Sans"/>
              </a:rPr>
              <a:t>calidad de vida</a:t>
            </a:r>
            <a:r>
              <a:rPr lang="es-MX" sz="2000" b="0" i="0" strike="noStrike" cap="none" spc="0" baseline="0" dirty="0">
                <a:solidFill>
                  <a:srgbClr val="000000"/>
                </a:solidFill>
                <a:effectLst/>
                <a:latin typeface="AECOM Sans"/>
                <a:ea typeface="AECOM Sans"/>
                <a:cs typeface="AECOM Sans"/>
              </a:rPr>
              <a:t> de nuestros residentes</a:t>
            </a:r>
          </a:p>
          <a:p>
            <a:pPr marL="285750" indent="-285750">
              <a:lnSpc>
                <a:spcPct val="150000"/>
              </a:lnSpc>
              <a:spcBef>
                <a:spcPts val="600"/>
              </a:spcBef>
              <a:spcAft>
                <a:spcPts val="600"/>
              </a:spcAft>
              <a:buFont typeface="Arial" panose="020B0604020202020204" pitchFamily="34" charset="0"/>
              <a:buChar char="•"/>
            </a:pPr>
            <a:r>
              <a:rPr lang="es-MX" sz="2000" b="0" i="0" strike="noStrike" cap="none" spc="0" baseline="0" dirty="0">
                <a:solidFill>
                  <a:srgbClr val="000000"/>
                </a:solidFill>
                <a:effectLst/>
                <a:latin typeface="AECOM Sans"/>
                <a:ea typeface="AECOM Sans"/>
                <a:cs typeface="AECOM Sans"/>
              </a:rPr>
              <a:t>Reducir las emisiones de gases invernadero (GHG)</a:t>
            </a:r>
          </a:p>
          <a:p>
            <a:pPr marL="285750" indent="-285750">
              <a:lnSpc>
                <a:spcPct val="150000"/>
              </a:lnSpc>
              <a:spcBef>
                <a:spcPts val="600"/>
              </a:spcBef>
              <a:spcAft>
                <a:spcPts val="600"/>
              </a:spcAft>
              <a:buFont typeface="Arial" panose="020B0604020202020204" pitchFamily="34" charset="0"/>
              <a:buChar char="•"/>
            </a:pPr>
            <a:r>
              <a:rPr lang="es-MX" sz="2000" b="0" i="0" strike="noStrike" cap="none" spc="0" baseline="0" dirty="0">
                <a:solidFill>
                  <a:srgbClr val="000000"/>
                </a:solidFill>
                <a:effectLst/>
                <a:latin typeface="AECOM Sans"/>
                <a:ea typeface="AECOM Sans"/>
                <a:cs typeface="AECOM Sans"/>
              </a:rPr>
              <a:t>Alentar a los residentes y las empresas a tomar acciones </a:t>
            </a:r>
          </a:p>
          <a:p>
            <a:pPr marL="285750" indent="-285750">
              <a:lnSpc>
                <a:spcPct val="150000"/>
              </a:lnSpc>
              <a:buFont typeface="Arial" panose="020B0604020202020204" pitchFamily="34" charset="0"/>
              <a:buChar char="•"/>
            </a:pPr>
            <a:endParaRPr lang="en-US" sz="2000" dirty="0">
              <a:latin typeface="AECOM Sans" panose="020B0504020202020204" pitchFamily="34" charset="0"/>
              <a:ea typeface="AECOM Sans" panose="020B0504020202020204" pitchFamily="34" charset="0"/>
              <a:cs typeface="AECOM Sans" panose="020B0504020202020204" pitchFamily="34" charset="0"/>
            </a:endParaRPr>
          </a:p>
        </p:txBody>
      </p:sp>
      <p:pic>
        <p:nvPicPr>
          <p:cNvPr id="6146" name="Picture 2" descr="Image result for healthy  community icon">
            <a:extLst>
              <a:ext uri="{FF2B5EF4-FFF2-40B4-BE49-F238E27FC236}">
                <a16:creationId xmlns:a16="http://schemas.microsoft.com/office/drawing/2014/main" id="{19D7030B-2B12-4946-AC50-FD8949D45F1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98879" y="284183"/>
            <a:ext cx="2618222" cy="261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030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2" y="626746"/>
            <a:ext cx="9961751"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dirty="0">
                <a:solidFill>
                  <a:srgbClr val="323F49"/>
                </a:solidFill>
                <a:effectLst/>
                <a:latin typeface="AECOM Sans"/>
                <a:ea typeface="AECOM Sans"/>
                <a:cs typeface="AECOM Sans"/>
              </a:rPr>
              <a:t>¿De dónde provienen las emisiones en Dallas?</a:t>
            </a: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337809" y="4462288"/>
            <a:ext cx="562506" cy="900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11665" y="5935750"/>
            <a:ext cx="2576056" cy="640720"/>
          </a:xfrm>
          <a:prstGeom prst="rect">
            <a:avLst/>
          </a:prstGeom>
          <a:noFill/>
        </p:spPr>
        <p:txBody>
          <a:bodyPr wrap="square" rtlCol="0" anchor="t">
            <a:spAutoFit/>
          </a:bodyPr>
          <a:lstStyle/>
          <a:p>
            <a:pPr algn="ctr" defTabSz="1509293">
              <a:lnSpc>
                <a:spcPct val="90000"/>
              </a:lnSpc>
              <a:spcBef>
                <a:spcPct val="0"/>
              </a:spcBef>
              <a:spcAft>
                <a:spcPct val="35000"/>
              </a:spcAft>
            </a:pPr>
            <a:r>
              <a:rPr lang="es-MX" sz="2000" b="0" i="0" strike="noStrike" cap="none" spc="0" baseline="0">
                <a:solidFill>
                  <a:srgbClr val="000000"/>
                </a:solidFill>
                <a:effectLst/>
                <a:latin typeface="AECOM Sans"/>
                <a:ea typeface="AECOM Sans"/>
                <a:cs typeface="AECOM Sans"/>
              </a:rPr>
              <a:t>Edificaciones y energía</a:t>
            </a: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03292" y="4798571"/>
            <a:ext cx="1198932" cy="59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245421" y="5933599"/>
            <a:ext cx="2291136" cy="366126"/>
          </a:xfrm>
          <a:prstGeom prst="rect">
            <a:avLst/>
          </a:prstGeom>
          <a:noFill/>
        </p:spPr>
        <p:txBody>
          <a:bodyPr wrap="square" rtlCol="0" anchor="t">
            <a:spAutoFit/>
          </a:bodyPr>
          <a:lstStyle/>
          <a:p>
            <a:pPr algn="ctr" defTabSz="1509293">
              <a:lnSpc>
                <a:spcPct val="90000"/>
              </a:lnSpc>
              <a:spcBef>
                <a:spcPct val="0"/>
              </a:spcBef>
              <a:spcAft>
                <a:spcPct val="35000"/>
              </a:spcAft>
            </a:pPr>
            <a:r>
              <a:rPr lang="es-MX" sz="2000" b="0" i="0" strike="noStrike" cap="none" spc="0" baseline="0">
                <a:solidFill>
                  <a:srgbClr val="000000"/>
                </a:solidFill>
                <a:effectLst/>
                <a:latin typeface="AECOM Sans"/>
                <a:ea typeface="AECOM Sans"/>
                <a:cs typeface="AECOM Sans"/>
              </a:rPr>
              <a:t>Transporte</a:t>
            </a:r>
          </a:p>
        </p:txBody>
      </p:sp>
      <p:pic>
        <p:nvPicPr>
          <p:cNvPr id="20" name="Picture 5"/>
          <p:cNvPicPr>
            <a:picLocks noChangeAspect="1" noChangeArrowheads="1"/>
          </p:cNvPicPr>
          <p:nvPr/>
        </p:nvPicPr>
        <p:blipFill>
          <a:blip r:embed="rId7">
            <a:extLst>
              <a:ext uri="{28A0092B-C50C-407E-A947-70E740481C1C}">
                <a14:useLocalDpi xmlns:a14="http://schemas.microsoft.com/office/drawing/2010/main" val="0"/>
              </a:ext>
            </a:extLst>
          </a:blip>
          <a:srcRect l="58646" t="27383" r="25645" b="44200"/>
          <a:stretch>
            <a:fillRect/>
          </a:stretch>
        </p:blipFill>
        <p:spPr bwMode="auto">
          <a:xfrm>
            <a:off x="9569337" y="4449811"/>
            <a:ext cx="1000426" cy="100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613626" y="5934106"/>
            <a:ext cx="2817985" cy="366126"/>
          </a:xfrm>
          <a:prstGeom prst="rect">
            <a:avLst/>
          </a:prstGeom>
          <a:noFill/>
        </p:spPr>
        <p:txBody>
          <a:bodyPr wrap="square" rtlCol="0" anchor="t">
            <a:spAutoFit/>
          </a:bodyPr>
          <a:lstStyle/>
          <a:p>
            <a:pPr algn="ctr" defTabSz="1509293">
              <a:lnSpc>
                <a:spcPct val="90000"/>
              </a:lnSpc>
              <a:spcBef>
                <a:spcPct val="0"/>
              </a:spcBef>
              <a:spcAft>
                <a:spcPct val="35000"/>
              </a:spcAft>
            </a:pPr>
            <a:r>
              <a:rPr lang="es-MX" sz="2000" b="0" i="0" strike="noStrike" cap="none" spc="0" baseline="0">
                <a:solidFill>
                  <a:srgbClr val="000000"/>
                </a:solidFill>
                <a:effectLst/>
                <a:latin typeface="AECOM Sans"/>
                <a:ea typeface="AECOM Sans"/>
                <a:cs typeface="AECOM Sans"/>
              </a:rPr>
              <a:t>Procesos industriales</a:t>
            </a:r>
          </a:p>
        </p:txBody>
      </p:sp>
      <p:sp>
        <p:nvSpPr>
          <p:cNvPr id="23" name="TextBox 22"/>
          <p:cNvSpPr txBox="1"/>
          <p:nvPr/>
        </p:nvSpPr>
        <p:spPr>
          <a:xfrm>
            <a:off x="8373083" y="5933838"/>
            <a:ext cx="3386735" cy="915314"/>
          </a:xfrm>
          <a:prstGeom prst="rect">
            <a:avLst/>
          </a:prstGeom>
          <a:noFill/>
        </p:spPr>
        <p:txBody>
          <a:bodyPr wrap="square" rtlCol="0" anchor="t">
            <a:spAutoFit/>
          </a:bodyPr>
          <a:lstStyle/>
          <a:p>
            <a:pPr algn="ctr" defTabSz="1509293">
              <a:lnSpc>
                <a:spcPct val="90000"/>
              </a:lnSpc>
              <a:spcBef>
                <a:spcPct val="0"/>
              </a:spcBef>
              <a:spcAft>
                <a:spcPct val="35000"/>
              </a:spcAft>
            </a:pPr>
            <a:r>
              <a:rPr lang="es-MX" sz="2000" b="0" i="0" strike="noStrike" cap="none" spc="0" baseline="0">
                <a:solidFill>
                  <a:srgbClr val="000000"/>
                </a:solidFill>
                <a:effectLst/>
                <a:latin typeface="AECOM Sans"/>
                <a:ea typeface="AECOM Sans"/>
                <a:cs typeface="AECOM Sans"/>
              </a:rPr>
              <a:t>Desechos sólidos y</a:t>
            </a:r>
            <a:r>
              <a:rPr lang="es-MX" sz="2000" b="0" i="0" strike="noStrike" cap="none" spc="0" baseline="0">
                <a:solidFill>
                  <a:srgbClr val="000000"/>
                </a:solidFill>
                <a:effectLst/>
                <a:latin typeface="Calibri"/>
                <a:ea typeface="Calibri"/>
                <a:cs typeface="Calibri"/>
              </a:rPr>
              <a:t> </a:t>
            </a:r>
            <a:r>
              <a:rPr lang="es-MX" sz="2000" b="0" i="0" strike="noStrike" cap="none" spc="0" baseline="0">
                <a:solidFill>
                  <a:srgbClr val="000000"/>
                </a:solidFill>
                <a:effectLst/>
                <a:latin typeface="AECOM Sans"/>
                <a:ea typeface="AECOM Sans"/>
                <a:cs typeface="AECOM Sans"/>
              </a:rPr>
              <a:t>tratamiento de aguas servidas</a:t>
            </a:r>
          </a:p>
        </p:txBody>
      </p:sp>
      <p:pic>
        <p:nvPicPr>
          <p:cNvPr id="24" name="Picture 5"/>
          <p:cNvPicPr>
            <a:picLocks noChangeAspect="1" noChangeArrowheads="1"/>
          </p:cNvPicPr>
          <p:nvPr/>
        </p:nvPicPr>
        <p:blipFill>
          <a:blip r:embed="rId8">
            <a:extLst>
              <a:ext uri="{28A0092B-C50C-407E-A947-70E740481C1C}">
                <a14:useLocalDpi xmlns:a14="http://schemas.microsoft.com/office/drawing/2010/main" val="0"/>
              </a:ext>
            </a:extLst>
          </a:blip>
          <a:srcRect l="41988" t="14913" r="43073" b="56267"/>
          <a:stretch>
            <a:fillRect/>
          </a:stretch>
        </p:blipFill>
        <p:spPr bwMode="auto">
          <a:xfrm>
            <a:off x="6550332" y="4433801"/>
            <a:ext cx="947328" cy="101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48140" y="5508828"/>
            <a:ext cx="1510190" cy="366126"/>
          </a:xfrm>
          <a:prstGeom prst="rect">
            <a:avLst/>
          </a:prstGeom>
          <a:noFill/>
        </p:spPr>
        <p:txBody>
          <a:bodyPr wrap="square" rtlCol="0">
            <a:spAutoFit/>
          </a:bodyPr>
          <a:lstStyle/>
          <a:p>
            <a:pPr algn="ctr" defTabSz="1509293">
              <a:lnSpc>
                <a:spcPct val="90000"/>
              </a:lnSpc>
              <a:spcBef>
                <a:spcPct val="0"/>
              </a:spcBef>
              <a:spcAft>
                <a:spcPct val="35000"/>
              </a:spcAft>
            </a:pPr>
            <a:r>
              <a:rPr lang="es-MX" sz="2000" b="1" i="0" strike="noStrike" cap="none" spc="0" baseline="0">
                <a:solidFill>
                  <a:srgbClr val="000000"/>
                </a:solidFill>
                <a:effectLst/>
                <a:latin typeface="Calibri"/>
                <a:ea typeface="Calibri"/>
                <a:cs typeface="Calibri"/>
              </a:rPr>
              <a:t>64 %</a:t>
            </a:r>
          </a:p>
        </p:txBody>
      </p:sp>
      <p:sp>
        <p:nvSpPr>
          <p:cNvPr id="27" name="TextBox 26"/>
          <p:cNvSpPr txBox="1"/>
          <p:nvPr/>
        </p:nvSpPr>
        <p:spPr>
          <a:xfrm>
            <a:off x="3687719" y="5558934"/>
            <a:ext cx="1510190" cy="366126"/>
          </a:xfrm>
          <a:prstGeom prst="rect">
            <a:avLst/>
          </a:prstGeom>
          <a:noFill/>
        </p:spPr>
        <p:txBody>
          <a:bodyPr wrap="square" rtlCol="0">
            <a:spAutoFit/>
          </a:bodyPr>
          <a:lstStyle/>
          <a:p>
            <a:pPr algn="ctr" defTabSz="1509293">
              <a:lnSpc>
                <a:spcPct val="90000"/>
              </a:lnSpc>
              <a:spcBef>
                <a:spcPct val="0"/>
              </a:spcBef>
              <a:spcAft>
                <a:spcPct val="35000"/>
              </a:spcAft>
            </a:pPr>
            <a:r>
              <a:rPr lang="es-MX" sz="2000" b="1" i="0" strike="noStrike" cap="none" spc="0" baseline="0">
                <a:solidFill>
                  <a:srgbClr val="000000"/>
                </a:solidFill>
                <a:effectLst/>
                <a:latin typeface="Calibri"/>
                <a:ea typeface="Calibri"/>
                <a:cs typeface="Calibri"/>
              </a:rPr>
              <a:t>34 %</a:t>
            </a:r>
          </a:p>
        </p:txBody>
      </p:sp>
      <p:sp>
        <p:nvSpPr>
          <p:cNvPr id="28" name="TextBox 27"/>
          <p:cNvSpPr txBox="1"/>
          <p:nvPr/>
        </p:nvSpPr>
        <p:spPr>
          <a:xfrm>
            <a:off x="9311354" y="5396013"/>
            <a:ext cx="1510190" cy="366126"/>
          </a:xfrm>
          <a:prstGeom prst="rect">
            <a:avLst/>
          </a:prstGeom>
          <a:noFill/>
        </p:spPr>
        <p:txBody>
          <a:bodyPr wrap="square" rtlCol="0">
            <a:spAutoFit/>
          </a:bodyPr>
          <a:lstStyle/>
          <a:p>
            <a:pPr algn="ctr" defTabSz="1509293">
              <a:lnSpc>
                <a:spcPct val="90000"/>
              </a:lnSpc>
              <a:spcBef>
                <a:spcPct val="0"/>
              </a:spcBef>
              <a:spcAft>
                <a:spcPct val="35000"/>
              </a:spcAft>
            </a:pPr>
            <a:r>
              <a:rPr lang="es-MX" sz="2000" b="1" i="0" strike="noStrike" cap="none" spc="0" baseline="0">
                <a:solidFill>
                  <a:srgbClr val="000000"/>
                </a:solidFill>
                <a:effectLst/>
                <a:latin typeface="Calibri"/>
                <a:ea typeface="Calibri"/>
                <a:cs typeface="Calibri"/>
              </a:rPr>
              <a:t>1 %</a:t>
            </a:r>
          </a:p>
        </p:txBody>
      </p:sp>
      <p:sp>
        <p:nvSpPr>
          <p:cNvPr id="30" name="TextBox 29"/>
          <p:cNvSpPr txBox="1"/>
          <p:nvPr/>
        </p:nvSpPr>
        <p:spPr>
          <a:xfrm>
            <a:off x="6309970" y="5436199"/>
            <a:ext cx="1510190" cy="366126"/>
          </a:xfrm>
          <a:prstGeom prst="rect">
            <a:avLst/>
          </a:prstGeom>
          <a:noFill/>
        </p:spPr>
        <p:txBody>
          <a:bodyPr wrap="square" rtlCol="0">
            <a:spAutoFit/>
          </a:bodyPr>
          <a:lstStyle/>
          <a:p>
            <a:pPr algn="ctr" defTabSz="1509293">
              <a:lnSpc>
                <a:spcPct val="90000"/>
              </a:lnSpc>
              <a:spcBef>
                <a:spcPct val="0"/>
              </a:spcBef>
              <a:spcAft>
                <a:spcPct val="35000"/>
              </a:spcAft>
            </a:pPr>
            <a:r>
              <a:rPr lang="es-MX" sz="2000" b="1" i="0" strike="noStrike" cap="none" spc="0" baseline="0">
                <a:solidFill>
                  <a:srgbClr val="000000"/>
                </a:solidFill>
                <a:effectLst/>
                <a:latin typeface="Calibri"/>
                <a:ea typeface="Calibri"/>
                <a:cs typeface="Calibri"/>
              </a:rPr>
              <a:t>3 %</a:t>
            </a:r>
          </a:p>
        </p:txBody>
      </p:sp>
      <p:pic>
        <p:nvPicPr>
          <p:cNvPr id="2" name="Picture 2" descr="A view of a city at night&#10;&#10;Description generated with very high confidence">
            <a:extLst>
              <a:ext uri="{FF2B5EF4-FFF2-40B4-BE49-F238E27FC236}">
                <a16:creationId xmlns:a16="http://schemas.microsoft.com/office/drawing/2014/main" id="{85B81F05-1EDC-4891-8717-8A57BDA098FA}"/>
              </a:ext>
            </a:extLst>
          </p:cNvPr>
          <p:cNvPicPr>
            <a:picLocks noChangeAspect="1"/>
          </p:cNvPicPr>
          <p:nvPr/>
        </p:nvPicPr>
        <p:blipFill>
          <a:blip r:embed="rId9"/>
          <a:srcRect l="6946" r="80"/>
          <a:stretch>
            <a:fillRect/>
          </a:stretch>
        </p:blipFill>
        <p:spPr>
          <a:xfrm>
            <a:off x="419100" y="1406458"/>
            <a:ext cx="2626619" cy="1485814"/>
          </a:xfrm>
          <a:prstGeom prst="rect">
            <a:avLst/>
          </a:prstGeom>
        </p:spPr>
      </p:pic>
      <p:pic>
        <p:nvPicPr>
          <p:cNvPr id="1028" name="Picture 4" descr="Image result for vehicle smoke"/>
          <p:cNvPicPr>
            <a:picLocks noChangeAspect="1" noChangeArrowheads="1"/>
          </p:cNvPicPr>
          <p:nvPr/>
        </p:nvPicPr>
        <p:blipFill>
          <a:blip r:embed="rId10">
            <a:extLst>
              <a:ext uri="{28A0092B-C50C-407E-A947-70E740481C1C}">
                <a14:useLocalDpi xmlns:a14="http://schemas.microsoft.com/office/drawing/2010/main" val="0"/>
              </a:ext>
            </a:extLst>
          </a:blip>
          <a:srcRect r="30769"/>
          <a:stretch>
            <a:fillRect/>
          </a:stretch>
        </p:blipFill>
        <p:spPr bwMode="auto">
          <a:xfrm>
            <a:off x="3234723" y="1406459"/>
            <a:ext cx="2368468" cy="14867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reight trucks pollution"/>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234723" y="3031555"/>
            <a:ext cx="2368468" cy="1184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oking"/>
          <p:cNvPicPr>
            <a:picLocks noChangeAspect="1" noChangeArrowheads="1"/>
          </p:cNvPicPr>
          <p:nvPr/>
        </p:nvPicPr>
        <p:blipFill>
          <a:blip r:embed="rId12">
            <a:extLst>
              <a:ext uri="{28A0092B-C50C-407E-A947-70E740481C1C}">
                <a14:useLocalDpi xmlns:a14="http://schemas.microsoft.com/office/drawing/2010/main" val="0"/>
              </a:ext>
            </a:extLst>
          </a:blip>
          <a:srcRect t="30913"/>
          <a:stretch>
            <a:fillRect/>
          </a:stretch>
        </p:blipFill>
        <p:spPr bwMode="auto">
          <a:xfrm>
            <a:off x="472237" y="3031555"/>
            <a:ext cx="2573482" cy="11842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dallas factories"/>
          <p:cNvPicPr>
            <a:picLocks noChangeAspect="1" noChangeArrowheads="1"/>
          </p:cNvPicPr>
          <p:nvPr/>
        </p:nvPicPr>
        <p:blipFill>
          <a:blip r:embed="rId13">
            <a:extLst>
              <a:ext uri="{28A0092B-C50C-407E-A947-70E740481C1C}">
                <a14:useLocalDpi xmlns:a14="http://schemas.microsoft.com/office/drawing/2010/main" val="0"/>
              </a:ext>
            </a:extLst>
          </a:blip>
          <a:srcRect r="9544"/>
          <a:stretch>
            <a:fillRect/>
          </a:stretch>
        </p:blipFill>
        <p:spPr bwMode="auto">
          <a:xfrm>
            <a:off x="5764452" y="1406459"/>
            <a:ext cx="2653908" cy="14867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dallas factories"/>
          <p:cNvPicPr>
            <a:picLocks noChangeAspect="1" noChangeArrowheads="1"/>
          </p:cNvPicPr>
          <p:nvPr/>
        </p:nvPicPr>
        <p:blipFill>
          <a:blip r:embed="rId14" cstate="print">
            <a:extLst>
              <a:ext uri="{28A0092B-C50C-407E-A947-70E740481C1C}">
                <a14:useLocalDpi xmlns:a14="http://schemas.microsoft.com/office/drawing/2010/main" val="0"/>
              </a:ext>
            </a:extLst>
          </a:blip>
          <a:srcRect t="16639" b="12363"/>
          <a:stretch>
            <a:fillRect/>
          </a:stretch>
        </p:blipFill>
        <p:spPr bwMode="auto">
          <a:xfrm>
            <a:off x="5764452" y="3031555"/>
            <a:ext cx="2653908" cy="11841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wastewater treatment plants dallas"/>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8618377" y="1406458"/>
            <a:ext cx="2858821" cy="14669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landfill dallas"/>
          <p:cNvPicPr>
            <a:picLocks noChangeAspect="1" noChangeArrowheads="1"/>
          </p:cNvPicPr>
          <p:nvPr/>
        </p:nvPicPr>
        <p:blipFill>
          <a:blip r:embed="rId16">
            <a:extLst>
              <a:ext uri="{28A0092B-C50C-407E-A947-70E740481C1C}">
                <a14:useLocalDpi xmlns:a14="http://schemas.microsoft.com/office/drawing/2010/main" val="0"/>
              </a:ext>
            </a:extLst>
          </a:blip>
          <a:srcRect b="8425"/>
          <a:stretch>
            <a:fillRect/>
          </a:stretch>
        </p:blipFill>
        <p:spPr bwMode="auto">
          <a:xfrm>
            <a:off x="8618377" y="3031555"/>
            <a:ext cx="2858821" cy="118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71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6966493"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dirty="0">
                <a:solidFill>
                  <a:srgbClr val="323F49"/>
                </a:solidFill>
                <a:effectLst/>
                <a:latin typeface="AECOM Sans"/>
                <a:ea typeface="AECOM Sans"/>
                <a:cs typeface="AECOM Sans"/>
              </a:rPr>
              <a:t>Proceso Y </a:t>
            </a:r>
            <a:r>
              <a:rPr lang="es-MX" sz="3000" b="1" i="0" strike="noStrike" cap="all" spc="0" baseline="0" dirty="0" err="1">
                <a:solidFill>
                  <a:srgbClr val="323F49"/>
                </a:solidFill>
                <a:effectLst/>
                <a:latin typeface="AECOM Sans"/>
                <a:ea typeface="AECOM Sans"/>
                <a:cs typeface="AECOM Sans"/>
              </a:rPr>
              <a:t>Linea</a:t>
            </a:r>
            <a:r>
              <a:rPr lang="es-MX" sz="3000" b="1" i="0" strike="noStrike" cap="all" spc="0" baseline="0" dirty="0">
                <a:solidFill>
                  <a:srgbClr val="323F49"/>
                </a:solidFill>
                <a:effectLst/>
                <a:latin typeface="AECOM Sans"/>
                <a:ea typeface="AECOM Sans"/>
                <a:cs typeface="AECOM Sans"/>
              </a:rPr>
              <a:t> del </a:t>
            </a:r>
            <a:r>
              <a:rPr lang="es-MX" sz="3000" b="1" i="0" strike="noStrike" cap="all" spc="0" baseline="0" dirty="0" err="1">
                <a:solidFill>
                  <a:srgbClr val="323F49"/>
                </a:solidFill>
                <a:effectLst/>
                <a:latin typeface="AECOM Sans"/>
                <a:ea typeface="AECOM Sans"/>
                <a:cs typeface="AECOM Sans"/>
              </a:rPr>
              <a:t>Cecap</a:t>
            </a:r>
            <a:endParaRPr lang="es-MX" sz="3000" b="1" i="0" strike="noStrike" cap="all" spc="0" baseline="0" dirty="0">
              <a:solidFill>
                <a:srgbClr val="323F49"/>
              </a:solidFill>
              <a:effectLst/>
              <a:latin typeface="AECOM Sans"/>
              <a:ea typeface="AECOM Sans"/>
              <a:cs typeface="AECOM Sans"/>
            </a:endParaRPr>
          </a:p>
        </p:txBody>
      </p:sp>
      <p:pic>
        <p:nvPicPr>
          <p:cNvPr id="5" name="Picture 4">
            <a:extLst>
              <a:ext uri="{FF2B5EF4-FFF2-40B4-BE49-F238E27FC236}">
                <a16:creationId xmlns:a16="http://schemas.microsoft.com/office/drawing/2014/main" id="{F9525622-ECB7-4B5B-AD10-26B3EA0FB1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188" y="223024"/>
            <a:ext cx="10057999" cy="6858000"/>
          </a:xfrm>
          <a:prstGeom prst="rect">
            <a:avLst/>
          </a:prstGeom>
        </p:spPr>
      </p:pic>
    </p:spTree>
    <p:extLst>
      <p:ext uri="{BB962C8B-B14F-4D97-AF65-F5344CB8AC3E}">
        <p14:creationId xmlns:p14="http://schemas.microsoft.com/office/powerpoint/2010/main" val="382118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a:spLocks/>
          </p:cNvSpPr>
          <p:nvPr/>
        </p:nvSpPr>
        <p:spPr>
          <a:xfrm>
            <a:off x="608013" y="626746"/>
            <a:ext cx="8154150" cy="776604"/>
          </a:xfrm>
          <a:prstGeom prst="rect">
            <a:avLst/>
          </a:prstGeom>
        </p:spPr>
        <p:txBody>
          <a:bodyPr vert="horz" wrap="square" lIns="0" tIns="0" rIns="0" bIns="0" rtlCol="0" anchor="t" anchorCtr="0">
            <a:normAutofit fontScale="82500" lnSpcReduction="100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cap="all" dirty="0">
                <a:solidFill>
                  <a:srgbClr val="323F49"/>
                </a:solidFill>
                <a:latin typeface="AECOM Sans"/>
                <a:ea typeface="AECOM Sans"/>
                <a:cs typeface="AECOM Sans"/>
              </a:rPr>
              <a:t>COMITÉ ASESOR para las partes interesadas (</a:t>
            </a:r>
            <a:r>
              <a:rPr lang="es-MX" sz="3000" b="1" cap="all" dirty="0" err="1">
                <a:solidFill>
                  <a:srgbClr val="323F49"/>
                </a:solidFill>
                <a:latin typeface="AECOM Sans"/>
                <a:ea typeface="AECOM Sans"/>
                <a:cs typeface="AECOM Sans"/>
              </a:rPr>
              <a:t>Stakeholder</a:t>
            </a:r>
            <a:r>
              <a:rPr lang="es-MX" sz="3000" b="1" cap="all" dirty="0">
                <a:solidFill>
                  <a:srgbClr val="323F49"/>
                </a:solidFill>
                <a:latin typeface="AECOM Sans"/>
                <a:ea typeface="AECOM Sans"/>
                <a:cs typeface="AECOM Sans"/>
              </a:rPr>
              <a:t> </a:t>
            </a:r>
            <a:r>
              <a:rPr lang="es-MX" sz="3000" b="1" cap="all" dirty="0" err="1">
                <a:solidFill>
                  <a:srgbClr val="323F49"/>
                </a:solidFill>
                <a:latin typeface="AECOM Sans"/>
                <a:ea typeface="AECOM Sans"/>
                <a:cs typeface="AECOM Sans"/>
              </a:rPr>
              <a:t>Advisory</a:t>
            </a:r>
            <a:r>
              <a:rPr lang="es-MX" sz="3000" b="1" cap="all" dirty="0">
                <a:solidFill>
                  <a:srgbClr val="323F49"/>
                </a:solidFill>
                <a:latin typeface="AECOM Sans"/>
                <a:ea typeface="AECOM Sans"/>
                <a:cs typeface="AECOM Sans"/>
              </a:rPr>
              <a:t> </a:t>
            </a:r>
            <a:r>
              <a:rPr lang="es-MX" sz="3000" b="1" cap="all" dirty="0" err="1">
                <a:solidFill>
                  <a:srgbClr val="323F49"/>
                </a:solidFill>
                <a:latin typeface="AECOM Sans"/>
                <a:ea typeface="AECOM Sans"/>
                <a:cs typeface="AECOM Sans"/>
              </a:rPr>
              <a:t>Commitee</a:t>
            </a:r>
            <a:r>
              <a:rPr lang="es-MX" sz="3000" b="1" cap="all" dirty="0">
                <a:solidFill>
                  <a:srgbClr val="323F49"/>
                </a:solidFill>
                <a:latin typeface="AECOM Sans"/>
                <a:ea typeface="AECOM Sans"/>
                <a:cs typeface="AECOM Sans"/>
              </a:rPr>
              <a:t>, SAC)</a:t>
            </a:r>
          </a:p>
        </p:txBody>
      </p:sp>
      <p:pic>
        <p:nvPicPr>
          <p:cNvPr id="2" name="Picture 2" descr="350dall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053" y="2477820"/>
            <a:ext cx="1407137" cy="12018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UNIVERSITY OF ARLINGT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5021" y="3735330"/>
            <a:ext cx="2215464" cy="7053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TEXAS TREES FOUND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3353" y="2598646"/>
            <a:ext cx="2020223" cy="86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STHMA CHAS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3432" y="4489741"/>
            <a:ext cx="2234141" cy="570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the climate reality projec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5432" b="27191"/>
          <a:stretch/>
        </p:blipFill>
        <p:spPr bwMode="auto">
          <a:xfrm>
            <a:off x="6454171" y="2115634"/>
            <a:ext cx="1988240" cy="475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source Head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6829" y="3761315"/>
            <a:ext cx="1565677" cy="499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6" descr="Image result for DALLAS REGIONAL CHAMB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05511" y="2838227"/>
            <a:ext cx="1454567" cy="694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8" descr="Image result for nctco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03639" y="2599830"/>
            <a:ext cx="1250284" cy="1250081"/>
          </a:xfrm>
          <a:prstGeom prst="rect">
            <a:avLst/>
          </a:prstGeom>
          <a:noFill/>
          <a:extLst>
            <a:ext uri="{909E8E84-426E-40DD-AFC4-6F175D3DCCD1}">
              <a14:hiddenFill xmlns:a14="http://schemas.microsoft.com/office/drawing/2010/main">
                <a:solidFill>
                  <a:srgbClr val="FFFFFF"/>
                </a:solidFill>
              </a14:hiddenFill>
            </a:ext>
          </a:extLst>
        </p:spPr>
      </p:pic>
      <p:sp>
        <p:nvSpPr>
          <p:cNvPr id="2055" name="AutoShape 20" descr="Image result for JOPPA FREEDMANS ASSOCI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6" name="AutoShape 22" descr="Image result for JOPPA FREEDMANS ASSOCI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23" descr="C:\Users\revathi.veriah\Desktop\CECAP\Community presentation\download.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51363" y="3761315"/>
            <a:ext cx="2766383" cy="10365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25" descr="Image result for â¢ Hunt Consolidated INC DALLA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65621" y="5191118"/>
            <a:ext cx="1724623" cy="5959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27" descr="https://www.lhholdings.net/wp-content/uploads/2019/04/LH-Capital-Logo-web-header_ver4.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61624" y="1732770"/>
            <a:ext cx="622835" cy="8241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9" descr="Image result for TRUST FOR PUBLIC LAND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82622" y="4805141"/>
            <a:ext cx="867377" cy="867237"/>
          </a:xfrm>
          <a:prstGeom prst="rect">
            <a:avLst/>
          </a:prstGeom>
          <a:noFill/>
          <a:extLst>
            <a:ext uri="{909E8E84-426E-40DD-AFC4-6F175D3DCCD1}">
              <a14:hiddenFill xmlns:a14="http://schemas.microsoft.com/office/drawing/2010/main">
                <a:solidFill>
                  <a:srgbClr val="FFFFFF"/>
                </a:solidFill>
              </a14:hiddenFill>
            </a:ext>
          </a:extLst>
        </p:spPr>
      </p:pic>
      <p:sp>
        <p:nvSpPr>
          <p:cNvPr id="2061" name="TextBox 4"/>
          <p:cNvSpPr txBox="1"/>
          <p:nvPr/>
        </p:nvSpPr>
        <p:spPr>
          <a:xfrm>
            <a:off x="7475968" y="5377577"/>
            <a:ext cx="2152704" cy="584775"/>
          </a:xfrm>
          <a:prstGeom prst="rect">
            <a:avLst/>
          </a:prstGeom>
          <a:noFill/>
        </p:spPr>
        <p:txBody>
          <a:bodyPr wrap="square" rtlCol="0" anchor="t">
            <a:spAutoFit/>
          </a:bodyPr>
          <a:lstStyle/>
          <a:p>
            <a:pPr algn="ctr"/>
            <a:r>
              <a:rPr lang="en-US" sz="1400" b="1">
                <a:latin typeface="AECOM Sans"/>
                <a:ea typeface="AECOM Sans" panose="020B0504020202020204" pitchFamily="34" charset="0"/>
                <a:cs typeface="AECOM Sans" panose="020B0504020202020204" pitchFamily="34" charset="0"/>
              </a:rPr>
              <a:t>Dallas Environmental </a:t>
            </a:r>
          </a:p>
          <a:p>
            <a:pPr algn="ctr"/>
            <a:r>
              <a:rPr lang="en-US" sz="1400" b="1">
                <a:latin typeface="AECOM Sans"/>
                <a:ea typeface="AECOM Sans" panose="020B0504020202020204" pitchFamily="34" charset="0"/>
                <a:cs typeface="AECOM Sans" panose="020B0504020202020204" pitchFamily="34" charset="0"/>
              </a:rPr>
              <a:t>Justice Network</a:t>
            </a:r>
            <a:r>
              <a:rPr lang="en-US" sz="1800" b="1">
                <a:latin typeface="AECOM Sans"/>
                <a:ea typeface="AECOM Sans" panose="020B0504020202020204" pitchFamily="34" charset="0"/>
                <a:cs typeface="AECOM Sans" panose="020B0504020202020204" pitchFamily="34" charset="0"/>
              </a:rPr>
              <a:t> </a:t>
            </a:r>
          </a:p>
        </p:txBody>
      </p:sp>
      <p:pic>
        <p:nvPicPr>
          <p:cNvPr id="2062" name="Picture 31" descr="Home"/>
          <p:cNvPicPr>
            <a:picLocks noChangeAspect="1" noChangeArrowheads="1"/>
          </p:cNvPicPr>
          <p:nvPr/>
        </p:nvPicPr>
        <p:blipFill rotWithShape="1">
          <a:blip r:embed="rId19">
            <a:extLst>
              <a:ext uri="{28A0092B-C50C-407E-A947-70E740481C1C}">
                <a14:useLocalDpi xmlns:a14="http://schemas.microsoft.com/office/drawing/2010/main" val="0"/>
              </a:ext>
            </a:extLst>
          </a:blip>
          <a:srcRect r="46368"/>
          <a:stretch/>
        </p:blipFill>
        <p:spPr bwMode="auto">
          <a:xfrm>
            <a:off x="7475968" y="4866324"/>
            <a:ext cx="2127769" cy="47177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33" descr="Image result for grow north texa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39071" y="3735330"/>
            <a:ext cx="1652398" cy="69306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37" descr="Image result for habitat for humanities"/>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7144" r="19419"/>
          <a:stretch/>
        </p:blipFill>
        <p:spPr bwMode="auto">
          <a:xfrm>
            <a:off x="9703669" y="2598100"/>
            <a:ext cx="907791" cy="107586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39" descr="Options Real Estat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884598" y="2970475"/>
            <a:ext cx="862770" cy="612123"/>
          </a:xfrm>
          <a:prstGeom prst="rect">
            <a:avLst/>
          </a:prstGeom>
          <a:noFill/>
          <a:extLst>
            <a:ext uri="{909E8E84-426E-40DD-AFC4-6F175D3DCCD1}">
              <a14:hiddenFill xmlns:a14="http://schemas.microsoft.com/office/drawing/2010/main">
                <a:solidFill>
                  <a:srgbClr val="FFFFFF"/>
                </a:solidFill>
              </a14:hiddenFill>
            </a:ext>
          </a:extLst>
        </p:spPr>
      </p:pic>
      <p:sp>
        <p:nvSpPr>
          <p:cNvPr id="2067" name="AutoShape 41" descr="Image result for texas campaign for the environm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8" name="Picture 43" descr="Image result for texas campaign for the environmen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92365" y="1983221"/>
            <a:ext cx="1078682" cy="614891"/>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45" descr="Image result for Dallas County Community College Distric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28856" y="2136659"/>
            <a:ext cx="2126681" cy="34532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47" descr="Image result for Federal Reserve Bank of Dallas"/>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28812" t="11024" r="26254" b="10269"/>
          <a:stretch/>
        </p:blipFill>
        <p:spPr bwMode="auto">
          <a:xfrm>
            <a:off x="1230508" y="3991044"/>
            <a:ext cx="1085475" cy="10694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4" descr="Image result for us green building council"/>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133643" y="4708459"/>
            <a:ext cx="1013811" cy="10234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a:extLst>
              <a:ext uri="{FF2B5EF4-FFF2-40B4-BE49-F238E27FC236}">
                <a16:creationId xmlns:a16="http://schemas.microsoft.com/office/drawing/2014/main" id="{279D30DE-50B2-44EA-8717-9ABD27DC0FD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666" y="1750901"/>
            <a:ext cx="2017253" cy="12018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B83D02B-FFD4-4058-A507-81C70350711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1600" y="5297016"/>
            <a:ext cx="2502764" cy="384154"/>
          </a:xfrm>
          <a:prstGeom prst="rect">
            <a:avLst/>
          </a:prstGeom>
        </p:spPr>
      </p:pic>
      <p:pic>
        <p:nvPicPr>
          <p:cNvPr id="32" name="Picture 31">
            <a:extLst>
              <a:ext uri="{FF2B5EF4-FFF2-40B4-BE49-F238E27FC236}">
                <a16:creationId xmlns:a16="http://schemas.microsoft.com/office/drawing/2014/main" id="{9622DC0E-B196-49EB-B7D3-854E7A5E026B}"/>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3504" t="9561" r="17809" b="6018"/>
          <a:stretch/>
        </p:blipFill>
        <p:spPr>
          <a:xfrm>
            <a:off x="1001234" y="2751985"/>
            <a:ext cx="716573" cy="1011684"/>
          </a:xfrm>
          <a:prstGeom prst="rect">
            <a:avLst/>
          </a:prstGeom>
        </p:spPr>
      </p:pic>
      <p:pic>
        <p:nvPicPr>
          <p:cNvPr id="33" name="Picture 32">
            <a:extLst>
              <a:ext uri="{FF2B5EF4-FFF2-40B4-BE49-F238E27FC236}">
                <a16:creationId xmlns:a16="http://schemas.microsoft.com/office/drawing/2014/main" id="{A85B1C04-9CBA-4504-ABF6-94A8FB4BBAF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771729" y="4567549"/>
            <a:ext cx="1036061" cy="985985"/>
          </a:xfrm>
          <a:prstGeom prst="rect">
            <a:avLst/>
          </a:prstGeom>
        </p:spPr>
      </p:pic>
      <p:pic>
        <p:nvPicPr>
          <p:cNvPr id="7" name="Picture 2" descr="C:\Users\revathi.veriah\Desktop\CECAP\1\Logo-resize.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345278" y="1732770"/>
            <a:ext cx="944482" cy="8581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evathi.veriah\Desktop\CECAP\1\pqc-logo.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739128" y="2762993"/>
            <a:ext cx="844787" cy="84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134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l="873" r="-75" b="22356"/>
          <a:stretch>
            <a:fillRect/>
          </a:stretch>
        </p:blipFill>
        <p:spPr bwMode="auto">
          <a:xfrm>
            <a:off x="2112484" y="0"/>
            <a:ext cx="10064308" cy="686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5B64356A-154E-4934-9B53-3401CED79B45}"/>
              </a:ext>
            </a:extLst>
          </p:cNvPr>
          <p:cNvSpPr/>
          <p:nvPr/>
        </p:nvSpPr>
        <p:spPr>
          <a:xfrm>
            <a:off x="529407" y="490287"/>
            <a:ext cx="3891133" cy="587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365963" y="626746"/>
            <a:ext cx="4054577"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2400" b="1" i="0" strike="noStrike" cap="all" spc="0" baseline="0" dirty="0">
                <a:solidFill>
                  <a:srgbClr val="323F49"/>
                </a:solidFill>
                <a:effectLst/>
                <a:latin typeface="AECOM Sans"/>
                <a:ea typeface="AECOM Sans"/>
                <a:cs typeface="AECOM Sans"/>
              </a:rPr>
              <a:t>¡Dígaselo a sus amigos!</a:t>
            </a:r>
          </a:p>
        </p:txBody>
      </p:sp>
      <p:sp>
        <p:nvSpPr>
          <p:cNvPr id="4" name="TextBox 2"/>
          <p:cNvSpPr txBox="1"/>
          <p:nvPr/>
        </p:nvSpPr>
        <p:spPr>
          <a:xfrm>
            <a:off x="7162517" y="384683"/>
            <a:ext cx="2236664" cy="461665"/>
          </a:xfrm>
          <a:prstGeom prst="rect">
            <a:avLst/>
          </a:prstGeom>
          <a:solidFill>
            <a:schemeClr val="bg1"/>
          </a:solidFill>
        </p:spPr>
        <p:txBody>
          <a:bodyPr wrap="square" rtlCol="0">
            <a:spAutoFit/>
          </a:bodyPr>
          <a:lstStyle/>
          <a:p>
            <a:pPr algn="ctr"/>
            <a:r>
              <a:rPr lang="es-MX" sz="1200" b="1" i="0" strike="noStrike" cap="none" spc="0" baseline="0">
                <a:solidFill>
                  <a:srgbClr val="000000"/>
                </a:solidFill>
                <a:effectLst/>
                <a:latin typeface="AECOM Sans"/>
                <a:ea typeface="AECOM Sans"/>
                <a:cs typeface="AECOM Sans"/>
              </a:rPr>
              <a:t>Churchill Rec Center</a:t>
            </a:r>
          </a:p>
          <a:p>
            <a:pPr algn="ctr"/>
            <a:r>
              <a:rPr lang="es-MX" sz="1200" b="0" i="0" strike="noStrike" cap="none" spc="0" baseline="0">
                <a:solidFill>
                  <a:srgbClr val="000000"/>
                </a:solidFill>
                <a:effectLst/>
                <a:latin typeface="AECOM Sans"/>
                <a:ea typeface="AECOM Sans"/>
                <a:cs typeface="AECOM Sans"/>
              </a:rPr>
              <a:t>6 de mayo de 2019 | 6-8 p. m.</a:t>
            </a:r>
          </a:p>
        </p:txBody>
      </p:sp>
      <p:sp>
        <p:nvSpPr>
          <p:cNvPr id="5" name="TextBox 7"/>
          <p:cNvSpPr txBox="1"/>
          <p:nvPr/>
        </p:nvSpPr>
        <p:spPr>
          <a:xfrm>
            <a:off x="8779333" y="1362911"/>
            <a:ext cx="2236664" cy="461665"/>
          </a:xfrm>
          <a:prstGeom prst="rect">
            <a:avLst/>
          </a:prstGeom>
          <a:solidFill>
            <a:schemeClr val="bg1"/>
          </a:solidFill>
        </p:spPr>
        <p:txBody>
          <a:bodyPr wrap="square" rtlCol="0">
            <a:spAutoFit/>
          </a:bodyPr>
          <a:lstStyle/>
          <a:p>
            <a:pPr algn="ctr"/>
            <a:r>
              <a:rPr lang="es-MX" sz="1200" b="1" i="0" strike="noStrike" cap="none" spc="0" baseline="0" dirty="0">
                <a:solidFill>
                  <a:srgbClr val="000000"/>
                </a:solidFill>
                <a:effectLst/>
                <a:latin typeface="AECOM Sans"/>
                <a:ea typeface="AECOM Sans"/>
                <a:cs typeface="AECOM Sans"/>
              </a:rPr>
              <a:t>Audelia Road Library</a:t>
            </a:r>
          </a:p>
          <a:p>
            <a:pPr algn="ctr"/>
            <a:r>
              <a:rPr lang="es-MX" sz="1200" b="0" i="0" strike="noStrike" cap="none" spc="0" baseline="0" dirty="0">
                <a:solidFill>
                  <a:srgbClr val="000000"/>
                </a:solidFill>
                <a:effectLst/>
                <a:latin typeface="AECOM Sans"/>
                <a:ea typeface="AECOM Sans"/>
                <a:cs typeface="AECOM Sans"/>
              </a:rPr>
              <a:t>7 de mayo de 2019 | 6-8 p. m.</a:t>
            </a:r>
          </a:p>
        </p:txBody>
      </p:sp>
      <p:sp>
        <p:nvSpPr>
          <p:cNvPr id="6" name="TextBox 10"/>
          <p:cNvSpPr txBox="1"/>
          <p:nvPr/>
        </p:nvSpPr>
        <p:spPr>
          <a:xfrm>
            <a:off x="9643973" y="5909032"/>
            <a:ext cx="2534084" cy="640720"/>
          </a:xfrm>
          <a:prstGeom prst="rect">
            <a:avLst/>
          </a:prstGeom>
          <a:solidFill>
            <a:schemeClr val="bg1"/>
          </a:solidFill>
        </p:spPr>
        <p:txBody>
          <a:bodyPr wrap="square" rtlCol="0">
            <a:spAutoFit/>
          </a:bodyPr>
          <a:lstStyle/>
          <a:p>
            <a:pPr algn="ctr"/>
            <a:r>
              <a:rPr lang="es-MX" sz="1200" b="1" i="0" strike="noStrike" cap="none" spc="0" baseline="0">
                <a:solidFill>
                  <a:srgbClr val="000000"/>
                </a:solidFill>
                <a:effectLst/>
                <a:latin typeface="AECOM Sans"/>
                <a:ea typeface="AECOM Sans"/>
                <a:cs typeface="AECOM Sans"/>
              </a:rPr>
              <a:t>Eastfield College- Pleasant Grove</a:t>
            </a:r>
          </a:p>
          <a:p>
            <a:pPr algn="ctr"/>
            <a:r>
              <a:rPr lang="es-MX" sz="1200" b="0" i="0" strike="noStrike" cap="none" spc="0" baseline="0">
                <a:solidFill>
                  <a:srgbClr val="000000"/>
                </a:solidFill>
                <a:effectLst/>
                <a:latin typeface="AECOM Sans"/>
                <a:ea typeface="AECOM Sans"/>
                <a:cs typeface="AECOM Sans"/>
              </a:rPr>
              <a:t>9 de mayo de 2019 | 6-8 p. m.</a:t>
            </a:r>
          </a:p>
        </p:txBody>
      </p:sp>
      <p:sp>
        <p:nvSpPr>
          <p:cNvPr id="7" name="TextBox 11"/>
          <p:cNvSpPr txBox="1"/>
          <p:nvPr/>
        </p:nvSpPr>
        <p:spPr>
          <a:xfrm>
            <a:off x="6188331" y="6238667"/>
            <a:ext cx="2458515" cy="457657"/>
          </a:xfrm>
          <a:prstGeom prst="rect">
            <a:avLst/>
          </a:prstGeom>
          <a:solidFill>
            <a:schemeClr val="bg1"/>
          </a:solidFill>
        </p:spPr>
        <p:txBody>
          <a:bodyPr wrap="square" rtlCol="0">
            <a:spAutoFit/>
          </a:bodyPr>
          <a:lstStyle/>
          <a:p>
            <a:pPr algn="ctr"/>
            <a:r>
              <a:rPr lang="es-MX" sz="1200" b="1" i="0" strike="noStrike" cap="none" spc="0" baseline="0">
                <a:solidFill>
                  <a:srgbClr val="000000"/>
                </a:solidFill>
                <a:effectLst/>
                <a:latin typeface="AECOM Sans"/>
                <a:ea typeface="AECOM Sans"/>
                <a:cs typeface="AECOM Sans"/>
              </a:rPr>
              <a:t>Beckley Saner Rec Center</a:t>
            </a:r>
          </a:p>
          <a:p>
            <a:pPr algn="ctr"/>
            <a:r>
              <a:rPr lang="es-MX" sz="1200" b="0" i="0" strike="noStrike" cap="none" spc="0" baseline="0">
                <a:solidFill>
                  <a:srgbClr val="000000"/>
                </a:solidFill>
                <a:effectLst/>
                <a:latin typeface="AECOM Sans"/>
                <a:ea typeface="AECOM Sans"/>
                <a:cs typeface="AECOM Sans"/>
              </a:rPr>
              <a:t>29 de abril de 2019 | 6-8 p. m.</a:t>
            </a:r>
          </a:p>
        </p:txBody>
      </p:sp>
      <p:sp>
        <p:nvSpPr>
          <p:cNvPr id="18" name="TextBox 14"/>
          <p:cNvSpPr txBox="1"/>
          <p:nvPr/>
        </p:nvSpPr>
        <p:spPr>
          <a:xfrm>
            <a:off x="4922215" y="5604678"/>
            <a:ext cx="2320327" cy="457657"/>
          </a:xfrm>
          <a:prstGeom prst="rect">
            <a:avLst/>
          </a:prstGeom>
          <a:solidFill>
            <a:schemeClr val="bg1"/>
          </a:solidFill>
        </p:spPr>
        <p:txBody>
          <a:bodyPr wrap="square" rtlCol="0">
            <a:spAutoFit/>
          </a:bodyPr>
          <a:lstStyle/>
          <a:p>
            <a:pPr algn="ctr"/>
            <a:r>
              <a:rPr lang="es-MX" sz="1200" b="1" i="0" strike="noStrike" cap="none" spc="0" baseline="0">
                <a:solidFill>
                  <a:srgbClr val="000000"/>
                </a:solidFill>
                <a:effectLst/>
                <a:latin typeface="AECOM Sans"/>
                <a:ea typeface="AECOM Sans"/>
                <a:cs typeface="AECOM Sans"/>
              </a:rPr>
              <a:t>Martin Weiss Rec Center</a:t>
            </a:r>
          </a:p>
          <a:p>
            <a:pPr algn="ctr"/>
            <a:r>
              <a:rPr lang="es-MX" sz="1200" b="0" i="0" strike="noStrike" cap="none" spc="0" baseline="0">
                <a:solidFill>
                  <a:srgbClr val="000000"/>
                </a:solidFill>
                <a:effectLst/>
                <a:latin typeface="AECOM Sans"/>
                <a:ea typeface="AECOM Sans"/>
                <a:cs typeface="AECOM Sans"/>
              </a:rPr>
              <a:t>2 de mayo de 2019 | 6-8 p. m.</a:t>
            </a:r>
          </a:p>
        </p:txBody>
      </p:sp>
      <p:sp>
        <p:nvSpPr>
          <p:cNvPr id="19" name="TextBox 15"/>
          <p:cNvSpPr txBox="1"/>
          <p:nvPr/>
        </p:nvSpPr>
        <p:spPr>
          <a:xfrm>
            <a:off x="2456122" y="2116271"/>
            <a:ext cx="2217904" cy="461665"/>
          </a:xfrm>
          <a:prstGeom prst="rect">
            <a:avLst/>
          </a:prstGeom>
          <a:solidFill>
            <a:schemeClr val="bg1"/>
          </a:solidFill>
        </p:spPr>
        <p:txBody>
          <a:bodyPr wrap="square" rtlCol="0">
            <a:spAutoFit/>
          </a:bodyPr>
          <a:lstStyle/>
          <a:p>
            <a:pPr algn="ctr"/>
            <a:r>
              <a:rPr lang="es-MX" sz="1200" b="1" i="0" strike="noStrike" cap="none" spc="0" baseline="0" dirty="0">
                <a:solidFill>
                  <a:srgbClr val="000000"/>
                </a:solidFill>
                <a:effectLst/>
                <a:latin typeface="AECOM Sans"/>
                <a:ea typeface="AECOM Sans"/>
                <a:cs typeface="AECOM Sans"/>
              </a:rPr>
              <a:t>Bachman </a:t>
            </a:r>
            <a:r>
              <a:rPr lang="es-MX" sz="1200" b="1" i="0" strike="noStrike" cap="none" spc="0" baseline="0" dirty="0" err="1">
                <a:solidFill>
                  <a:srgbClr val="000000"/>
                </a:solidFill>
                <a:effectLst/>
                <a:latin typeface="AECOM Sans"/>
                <a:ea typeface="AECOM Sans"/>
                <a:cs typeface="AECOM Sans"/>
              </a:rPr>
              <a:t>Rec</a:t>
            </a:r>
            <a:r>
              <a:rPr lang="es-MX" sz="1200" b="1" i="0" strike="noStrike" cap="none" spc="0" baseline="0" dirty="0">
                <a:solidFill>
                  <a:srgbClr val="000000"/>
                </a:solidFill>
                <a:effectLst/>
                <a:latin typeface="AECOM Sans"/>
                <a:ea typeface="AECOM Sans"/>
                <a:cs typeface="AECOM Sans"/>
              </a:rPr>
              <a:t> Center</a:t>
            </a:r>
          </a:p>
          <a:p>
            <a:pPr algn="ctr"/>
            <a:r>
              <a:rPr lang="es-MX" sz="1200" b="0" i="0" strike="noStrike" cap="none" spc="0" baseline="0" dirty="0">
                <a:solidFill>
                  <a:srgbClr val="000000"/>
                </a:solidFill>
                <a:effectLst/>
                <a:latin typeface="AECOM Sans"/>
                <a:ea typeface="AECOM Sans"/>
                <a:cs typeface="AECOM Sans"/>
              </a:rPr>
              <a:t>30 de abril de 2019 | 6-8 p. m.</a:t>
            </a:r>
          </a:p>
        </p:txBody>
      </p:sp>
    </p:spTree>
    <p:extLst>
      <p:ext uri="{BB962C8B-B14F-4D97-AF65-F5344CB8AC3E}">
        <p14:creationId xmlns:p14="http://schemas.microsoft.com/office/powerpoint/2010/main" val="3475307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8154150"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200" b="1" cap="all" dirty="0">
                <a:solidFill>
                  <a:srgbClr val="323F49"/>
                </a:solidFill>
                <a:latin typeface="AECOM Sans"/>
                <a:ea typeface="AECOM Sans"/>
                <a:cs typeface="AECOM Sans"/>
              </a:rPr>
              <a:t>¡Dígaselo a sus amigos!</a:t>
            </a:r>
          </a:p>
        </p:txBody>
      </p:sp>
      <p:pic>
        <p:nvPicPr>
          <p:cNvPr id="1030"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08004" y="1403350"/>
            <a:ext cx="2582519" cy="25825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08013" y="1561137"/>
            <a:ext cx="7407392" cy="3200876"/>
          </a:xfrm>
          <a:prstGeom prst="rect">
            <a:avLst/>
          </a:prstGeom>
        </p:spPr>
        <p:txBody>
          <a:bodyPr wrap="square" anchor="t">
            <a:spAutoFit/>
          </a:bodyPr>
          <a:lstStyle/>
          <a:p>
            <a:pPr>
              <a:spcBef>
                <a:spcPts val="1200"/>
              </a:spcBef>
            </a:pPr>
            <a:r>
              <a:rPr lang="es-MX" sz="2800" b="1" i="0" strike="noStrike" cap="none" spc="0" baseline="0" dirty="0">
                <a:solidFill>
                  <a:srgbClr val="323F49"/>
                </a:solidFill>
                <a:effectLst/>
                <a:latin typeface="AECOM Sans"/>
                <a:ea typeface="AECOM Sans"/>
                <a:cs typeface="AECOM Sans"/>
              </a:rPr>
              <a:t>Conteste la encuesta en línea en</a:t>
            </a:r>
          </a:p>
          <a:p>
            <a:pPr>
              <a:spcBef>
                <a:spcPts val="1200"/>
              </a:spcBef>
            </a:pPr>
            <a:r>
              <a:rPr lang="es-MX" sz="2800" b="0" i="0" strike="noStrike" cap="none" spc="0" baseline="0" dirty="0">
                <a:solidFill>
                  <a:srgbClr val="000000"/>
                </a:solidFill>
                <a:effectLst/>
                <a:latin typeface="Calibri"/>
                <a:ea typeface="Calibri"/>
                <a:cs typeface="Calibri"/>
                <a:hlinkClick r:id="rId7" history="0"/>
              </a:rPr>
              <a:t>https://www.dallasclimateaction.com/</a:t>
            </a:r>
          </a:p>
          <a:p>
            <a:pPr>
              <a:spcBef>
                <a:spcPts val="1200"/>
              </a:spcBef>
            </a:pPr>
            <a:endParaRPr lang="en-US" sz="2800"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a:p>
            <a:pPr>
              <a:spcBef>
                <a:spcPts val="1200"/>
              </a:spcBef>
            </a:pPr>
            <a:endParaRPr lang="en-US" sz="2800" b="1" dirty="0">
              <a:solidFill>
                <a:srgbClr val="323F49"/>
              </a:solidFill>
              <a:latin typeface="AECOM Sans"/>
              <a:ea typeface="AECOM Sans" panose="020B0504020202020204" pitchFamily="34" charset="0"/>
              <a:cs typeface="AECOM Sans" panose="020B0504020202020204" pitchFamily="34" charset="0"/>
            </a:endParaRPr>
          </a:p>
          <a:p>
            <a:pPr marL="457200" indent="-457200">
              <a:buFont typeface="Arial" panose="020B0604020202020204" pitchFamily="34" charset="0"/>
              <a:buChar char="•"/>
            </a:pPr>
            <a:endParaRPr lang="en-US" sz="2000"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a:p>
            <a:pPr marL="1066165" lvl="1" indent="-457200">
              <a:buFont typeface="Arial" panose="020B0604020202020204" pitchFamily="34" charset="0"/>
              <a:buChar char="•"/>
            </a:pPr>
            <a:endParaRPr lang="en-US" sz="2000"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a:p>
            <a:pPr marL="1066165" lvl="1" indent="-457200">
              <a:buFont typeface="Arial" panose="020B0604020202020204" pitchFamily="34" charset="0"/>
              <a:buChar char="•"/>
            </a:pPr>
            <a:endParaRPr lang="en-US" sz="2000"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p:txBody>
      </p:sp>
    </p:spTree>
    <p:extLst>
      <p:ext uri="{BB962C8B-B14F-4D97-AF65-F5344CB8AC3E}">
        <p14:creationId xmlns:p14="http://schemas.microsoft.com/office/powerpoint/2010/main" val="1394025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a:spLocks/>
          </p:cNvSpPr>
          <p:nvPr/>
        </p:nvSpPr>
        <p:spPr>
          <a:xfrm>
            <a:off x="608013" y="626746"/>
            <a:ext cx="8154150" cy="776604"/>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b="1" cap="all" dirty="0">
                <a:solidFill>
                  <a:srgbClr val="323F49"/>
                </a:solidFill>
              </a:rPr>
              <a:t>How you can help us Today?</a:t>
            </a:r>
          </a:p>
        </p:txBody>
      </p:sp>
      <p:sp>
        <p:nvSpPr>
          <p:cNvPr id="10" name="Rectangle 9"/>
          <p:cNvSpPr/>
          <p:nvPr/>
        </p:nvSpPr>
        <p:spPr>
          <a:xfrm>
            <a:off x="608013" y="1561137"/>
            <a:ext cx="9168135" cy="4828373"/>
          </a:xfrm>
          <a:prstGeom prst="rect">
            <a:avLst/>
          </a:prstGeom>
        </p:spPr>
        <p:txBody>
          <a:bodyPr wrap="square" anchor="t">
            <a:spAutoFit/>
          </a:bodyPr>
          <a:lstStyle/>
          <a:p>
            <a:pPr>
              <a:lnSpc>
                <a:spcPct val="150000"/>
              </a:lnSpc>
              <a:spcBef>
                <a:spcPts val="1200"/>
              </a:spcBef>
            </a:pPr>
            <a:r>
              <a:rPr lang="es-MX" sz="2800" b="1" dirty="0">
                <a:solidFill>
                  <a:srgbClr val="323F49"/>
                </a:solidFill>
                <a:latin typeface="AECOM Sans" panose="020B0504020202020204" pitchFamily="34" charset="0"/>
                <a:ea typeface="AECOM Sans" panose="020B0504020202020204" pitchFamily="34" charset="0"/>
                <a:cs typeface="AECOM Sans" panose="020B0504020202020204" pitchFamily="34" charset="0"/>
              </a:rPr>
              <a:t>En tu vida diaria en Dallas</a:t>
            </a:r>
            <a:endParaRPr lang="en-US" sz="2800" b="1"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a:p>
            <a:pPr marL="342900" indent="-342900">
              <a:spcBef>
                <a:spcPts val="1200"/>
              </a:spcBef>
              <a:buFont typeface="Arial" panose="020B0604020202020204" pitchFamily="34" charset="0"/>
              <a:buChar char="•"/>
            </a:pPr>
            <a:r>
              <a:rPr lang="es-MX" dirty="0">
                <a:solidFill>
                  <a:srgbClr val="323F49"/>
                </a:solidFill>
                <a:latin typeface="AECOM Sans"/>
                <a:ea typeface="AECOM Sans"/>
                <a:cs typeface="AECOM Sans"/>
              </a:rPr>
              <a:t>¿Cuáles son los problemas que le preocupan? </a:t>
            </a:r>
          </a:p>
          <a:p>
            <a:pPr marL="342900" indent="-342900">
              <a:spcBef>
                <a:spcPts val="1200"/>
              </a:spcBef>
              <a:buFont typeface="Arial" panose="020B0604020202020204" pitchFamily="34" charset="0"/>
              <a:buChar char="•"/>
            </a:pPr>
            <a:r>
              <a:rPr lang="es-MX" dirty="0">
                <a:solidFill>
                  <a:srgbClr val="323F49"/>
                </a:solidFill>
                <a:latin typeface="AECOM Sans"/>
                <a:ea typeface="AECOM Sans"/>
                <a:cs typeface="AECOM Sans"/>
              </a:rPr>
              <a:t>¿Cuáles son sus ideas iniciales para enfrentar estos problemas?</a:t>
            </a:r>
          </a:p>
          <a:p>
            <a:pPr>
              <a:lnSpc>
                <a:spcPct val="150000"/>
              </a:lnSpc>
              <a:spcBef>
                <a:spcPts val="1200"/>
              </a:spcBef>
            </a:pPr>
            <a:endParaRPr lang="en-US" sz="28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457200" indent="-457200">
              <a:lnSpc>
                <a:spcPct val="150000"/>
              </a:lnSpc>
              <a:buFont typeface="Arial" panose="020B0604020202020204" pitchFamily="34" charset="0"/>
              <a:buChar char="•"/>
            </a:pPr>
            <a:endParaRPr lang="en-US" sz="2800"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a:p>
            <a:pPr marL="1066165" lvl="1" indent="-457200">
              <a:lnSpc>
                <a:spcPct val="150000"/>
              </a:lnSpc>
              <a:buFont typeface="Arial" panose="020B0604020202020204" pitchFamily="34" charset="0"/>
              <a:buChar char="•"/>
            </a:pPr>
            <a:endParaRPr lang="en-US" sz="2800"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a:p>
            <a:pPr marL="1066165" lvl="1" indent="-457200">
              <a:lnSpc>
                <a:spcPct val="150000"/>
              </a:lnSpc>
              <a:buFont typeface="Arial" panose="020B0604020202020204" pitchFamily="34" charset="0"/>
              <a:buChar char="•"/>
            </a:pPr>
            <a:endParaRPr lang="en-US" sz="2800" dirty="0">
              <a:solidFill>
                <a:srgbClr val="323F49"/>
              </a:solidFill>
              <a:latin typeface="AECOM Sans" panose="020B0504020202020204" pitchFamily="34" charset="0"/>
              <a:ea typeface="AECOM Sans" panose="020B0504020202020204" pitchFamily="34" charset="0"/>
              <a:cs typeface="AECOM Sans" panose="020B0504020202020204" pitchFamily="34" charset="0"/>
            </a:endParaRPr>
          </a:p>
        </p:txBody>
      </p:sp>
    </p:spTree>
    <p:extLst>
      <p:ext uri="{BB962C8B-B14F-4D97-AF65-F5344CB8AC3E}">
        <p14:creationId xmlns:p14="http://schemas.microsoft.com/office/powerpoint/2010/main" val="146009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2" y="626746"/>
            <a:ext cx="10655997"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2900" b="1" dirty="0">
                <a:solidFill>
                  <a:srgbClr val="323F49"/>
                </a:solidFill>
              </a:rPr>
              <a:t>Tu aportación hoy!</a:t>
            </a:r>
            <a:endParaRPr lang="en-US" sz="2900" b="1" dirty="0">
              <a:solidFill>
                <a:srgbClr val="323F49"/>
              </a:solidFill>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3260" y="1352550"/>
            <a:ext cx="3746500" cy="50165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9438" y="1371600"/>
            <a:ext cx="3714750" cy="4978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963" y="1352550"/>
            <a:ext cx="3714750" cy="49530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114138" y="6369050"/>
            <a:ext cx="2362487" cy="369332"/>
          </a:xfrm>
          <a:prstGeom prst="rect">
            <a:avLst/>
          </a:prstGeom>
          <a:noFill/>
        </p:spPr>
        <p:txBody>
          <a:bodyPr wrap="square" rtlCol="0">
            <a:spAutoFit/>
          </a:bodyPr>
          <a:lstStyle/>
          <a:p>
            <a:pPr algn="ctr"/>
            <a:r>
              <a:rPr lang="en-US" sz="1800" b="1" dirty="0" err="1"/>
              <a:t>Informacion</a:t>
            </a:r>
            <a:endParaRPr lang="en-US" sz="2000" b="1" dirty="0"/>
          </a:p>
        </p:txBody>
      </p:sp>
      <p:sp>
        <p:nvSpPr>
          <p:cNvPr id="11" name="TextBox 10"/>
          <p:cNvSpPr txBox="1"/>
          <p:nvPr/>
        </p:nvSpPr>
        <p:spPr>
          <a:xfrm>
            <a:off x="4945266" y="6369050"/>
            <a:ext cx="2671270" cy="369332"/>
          </a:xfrm>
          <a:prstGeom prst="rect">
            <a:avLst/>
          </a:prstGeom>
          <a:noFill/>
        </p:spPr>
        <p:txBody>
          <a:bodyPr wrap="square" rtlCol="0">
            <a:spAutoFit/>
          </a:bodyPr>
          <a:lstStyle/>
          <a:p>
            <a:pPr algn="ctr"/>
            <a:r>
              <a:rPr lang="en-US" sz="1800" b="1" dirty="0">
                <a:latin typeface="AECOM Sans" panose="020B0504020202020204" pitchFamily="34" charset="0"/>
                <a:ea typeface="AECOM Sans" panose="020B0504020202020204" pitchFamily="34" charset="0"/>
                <a:cs typeface="AECOM Sans" panose="020B0504020202020204" pitchFamily="34" charset="0"/>
              </a:rPr>
              <a:t>Sus </a:t>
            </a:r>
            <a:r>
              <a:rPr lang="es-ES" altLang="en-US" sz="1800" b="1" dirty="0">
                <a:solidFill>
                  <a:srgbClr val="212121"/>
                </a:solidFill>
                <a:latin typeface="AECOM Sans" panose="020B0504020202020204" pitchFamily="34" charset="0"/>
                <a:ea typeface="AECOM Sans" panose="020B0504020202020204" pitchFamily="34" charset="0"/>
                <a:cs typeface="AECOM Sans" panose="020B0504020202020204" pitchFamily="34" charset="0"/>
              </a:rPr>
              <a:t>preocupaciones</a:t>
            </a:r>
            <a:r>
              <a:rPr lang="es-ES" altLang="en-US" sz="1800" b="1" dirty="0">
                <a:latin typeface="AECOM Sans" panose="020B0504020202020204" pitchFamily="34" charset="0"/>
                <a:ea typeface="AECOM Sans" panose="020B0504020202020204" pitchFamily="34" charset="0"/>
                <a:cs typeface="AECOM Sans" panose="020B0504020202020204" pitchFamily="34" charset="0"/>
              </a:rPr>
              <a:t> </a:t>
            </a:r>
            <a:r>
              <a:rPr lang="en-US" sz="1800" b="1" dirty="0">
                <a:latin typeface="AECOM Sans" panose="020B0504020202020204" pitchFamily="34" charset="0"/>
                <a:ea typeface="AECOM Sans" panose="020B0504020202020204" pitchFamily="34" charset="0"/>
                <a:cs typeface="AECOM Sans" panose="020B0504020202020204" pitchFamily="34" charset="0"/>
              </a:rPr>
              <a:t> </a:t>
            </a:r>
          </a:p>
        </p:txBody>
      </p:sp>
      <p:sp>
        <p:nvSpPr>
          <p:cNvPr id="12" name="TextBox 11"/>
          <p:cNvSpPr txBox="1"/>
          <p:nvPr/>
        </p:nvSpPr>
        <p:spPr>
          <a:xfrm>
            <a:off x="8875569" y="6375400"/>
            <a:ext cx="2362487" cy="369332"/>
          </a:xfrm>
          <a:prstGeom prst="rect">
            <a:avLst/>
          </a:prstGeom>
          <a:noFill/>
        </p:spPr>
        <p:txBody>
          <a:bodyPr wrap="square" rtlCol="0">
            <a:spAutoFit/>
          </a:bodyPr>
          <a:lstStyle/>
          <a:p>
            <a:pPr algn="ctr"/>
            <a:r>
              <a:rPr lang="en-US" sz="1800" b="1" dirty="0">
                <a:latin typeface="AECOM Sans" panose="020B0504020202020204" pitchFamily="34" charset="0"/>
                <a:ea typeface="AECOM Sans" panose="020B0504020202020204" pitchFamily="34" charset="0"/>
                <a:cs typeface="AECOM Sans" panose="020B0504020202020204" pitchFamily="34" charset="0"/>
              </a:rPr>
              <a:t>Sus Ideas</a:t>
            </a:r>
          </a:p>
        </p:txBody>
      </p:sp>
      <p:sp>
        <p:nvSpPr>
          <p:cNvPr id="7" name="Rectangle 1">
            <a:extLst>
              <a:ext uri="{FF2B5EF4-FFF2-40B4-BE49-F238E27FC236}">
                <a16:creationId xmlns:a16="http://schemas.microsoft.com/office/drawing/2014/main" id="{6606EE65-B40B-45C1-B35E-39DF7B7DCD32}"/>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5901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401D76-8E71-4721-A7DD-8AB272B34962}"/>
              </a:ext>
            </a:extLst>
          </p:cNvPr>
          <p:cNvPicPr>
            <a:picLocks noChangeAspect="1"/>
          </p:cNvPicPr>
          <p:nvPr/>
        </p:nvPicPr>
        <p:blipFill rotWithShape="1">
          <a:blip r:embed="rId3" cstate="print">
            <a:alphaModFix amt="79000"/>
            <a:extLst>
              <a:ext uri="{28A0092B-C50C-407E-A947-70E740481C1C}">
                <a14:useLocalDpi xmlns:a14="http://schemas.microsoft.com/office/drawing/2010/main" val="0"/>
              </a:ext>
            </a:extLst>
          </a:blip>
          <a:srcRect t="9984"/>
          <a:stretch/>
        </p:blipFill>
        <p:spPr>
          <a:xfrm>
            <a:off x="0" y="0"/>
            <a:ext cx="12188825" cy="685800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2" name="Rectangle 1">
            <a:extLst>
              <a:ext uri="{FF2B5EF4-FFF2-40B4-BE49-F238E27FC236}">
                <a16:creationId xmlns:a16="http://schemas.microsoft.com/office/drawing/2014/main" id="{0C96FE09-C0C5-4C55-84FE-65CF4AD6A0B5}"/>
              </a:ext>
            </a:extLst>
          </p:cNvPr>
          <p:cNvSpPr/>
          <p:nvPr/>
        </p:nvSpPr>
        <p:spPr>
          <a:xfrm>
            <a:off x="664237" y="1332926"/>
            <a:ext cx="8044711" cy="3571988"/>
          </a:xfrm>
          <a:prstGeom prst="rect">
            <a:avLst/>
          </a:prstGeom>
          <a:solidFill>
            <a:srgbClr val="00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C12A128B-B30D-4F55-8D9E-389438318620}"/>
              </a:ext>
            </a:extLst>
          </p:cNvPr>
          <p:cNvSpPr txBox="1">
            <a:spLocks/>
          </p:cNvSpPr>
          <p:nvPr/>
        </p:nvSpPr>
        <p:spPr>
          <a:xfrm>
            <a:off x="608014" y="573478"/>
            <a:ext cx="4902023" cy="1379609"/>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200" b="1" cap="all">
                <a:solidFill>
                  <a:srgbClr val="323F49"/>
                </a:solidFill>
              </a:rPr>
              <a:t>AGENDA </a:t>
            </a:r>
          </a:p>
        </p:txBody>
      </p:sp>
      <p:sp>
        <p:nvSpPr>
          <p:cNvPr id="16" name="Rectangle 15"/>
          <p:cNvSpPr/>
          <p:nvPr/>
        </p:nvSpPr>
        <p:spPr>
          <a:xfrm>
            <a:off x="813501" y="1584724"/>
            <a:ext cx="8559683" cy="3785652"/>
          </a:xfrm>
          <a:prstGeom prst="rect">
            <a:avLst/>
          </a:prstGeom>
        </p:spPr>
        <p:txBody>
          <a:bodyPr wrap="square" anchor="t">
            <a:spAutoFit/>
          </a:bodyPr>
          <a:lstStyle/>
          <a:p>
            <a:pPr marL="342900" indent="-342900" fontAlgn="ctr">
              <a:buFont typeface="Arial" panose="020B0604020202020204" pitchFamily="34" charset="0"/>
              <a:buChar char="•"/>
            </a:pPr>
            <a:r>
              <a:rPr lang="es-MX" b="1" dirty="0">
                <a:solidFill>
                  <a:srgbClr val="FFFFFF"/>
                </a:solidFill>
                <a:latin typeface="AECOM Sans"/>
                <a:ea typeface="AECOM Sans"/>
                <a:cs typeface="AECOM Sans"/>
              </a:rPr>
              <a:t>Introducción</a:t>
            </a:r>
          </a:p>
          <a:p>
            <a:pPr marL="342900" indent="-342900" fontAlgn="ctr">
              <a:buFont typeface="Arial" panose="020B0604020202020204" pitchFamily="34" charset="0"/>
              <a:buChar char="•"/>
            </a:pPr>
            <a:endParaRPr lang="en-US" b="1" dirty="0">
              <a:solidFill>
                <a:schemeClr val="bg1"/>
              </a:solidFill>
              <a:latin typeface="AECOM Sans"/>
              <a:ea typeface="AECOM Sans" panose="020B0504020202020204" pitchFamily="34" charset="0"/>
              <a:cs typeface="AECOM Sans" panose="020B0504020202020204" pitchFamily="34" charset="0"/>
            </a:endParaRPr>
          </a:p>
          <a:p>
            <a:pPr marL="342900" indent="-342900" fontAlgn="ctr">
              <a:buFont typeface="Arial" panose="020B0604020202020204" pitchFamily="34" charset="0"/>
              <a:buChar char="•"/>
            </a:pPr>
            <a:r>
              <a:rPr lang="es-MX" b="1" dirty="0">
                <a:solidFill>
                  <a:srgbClr val="FFFFFF"/>
                </a:solidFill>
                <a:latin typeface="AECOM Sans"/>
                <a:ea typeface="AECOM Sans"/>
                <a:cs typeface="AECOM Sans"/>
              </a:rPr>
              <a:t>Objetivos del plan y oportunidades para la participación del público</a:t>
            </a:r>
          </a:p>
          <a:p>
            <a:pPr fontAlgn="ctr"/>
            <a:endParaRPr lang="en-US" b="1" dirty="0">
              <a:solidFill>
                <a:srgbClr val="000000"/>
              </a:solidFill>
              <a:latin typeface="AECOM Sans"/>
              <a:ea typeface="AECOM Sans" panose="020B0504020202020204" pitchFamily="34" charset="0"/>
              <a:cs typeface="AECOM Sans" panose="020B0504020202020204" pitchFamily="34" charset="0"/>
            </a:endParaRPr>
          </a:p>
          <a:p>
            <a:pPr marL="342900" indent="-342900" fontAlgn="ctr">
              <a:buFont typeface="Arial" panose="020B0604020202020204" pitchFamily="34" charset="0"/>
              <a:buChar char="•"/>
            </a:pPr>
            <a:r>
              <a:rPr lang="es-MX" b="1" dirty="0">
                <a:solidFill>
                  <a:srgbClr val="FFFFFF"/>
                </a:solidFill>
                <a:latin typeface="AECOM Sans"/>
                <a:ea typeface="AECOM Sans"/>
                <a:cs typeface="AECOM Sans"/>
              </a:rPr>
              <a:t>Descripción general de los temas e ideas iniciales</a:t>
            </a:r>
          </a:p>
          <a:p>
            <a:pPr marL="342900" indent="-342900" fontAlgn="ctr">
              <a:buFont typeface="Arial" panose="020B0604020202020204" pitchFamily="34" charset="0"/>
              <a:buChar char="•"/>
            </a:pPr>
            <a:endParaRPr lang="en-US" b="1" dirty="0">
              <a:solidFill>
                <a:srgbClr val="FFFFFF"/>
              </a:solidFill>
              <a:latin typeface="AECOM Sans"/>
              <a:ea typeface="AECOM Sans"/>
              <a:cs typeface="AECOM Sans"/>
            </a:endParaRPr>
          </a:p>
          <a:p>
            <a:pPr marL="342900" indent="-342900">
              <a:buFont typeface="Arial" panose="020B0604020202020204" pitchFamily="34" charset="0"/>
              <a:buChar char="•"/>
            </a:pPr>
            <a:r>
              <a:rPr lang="es-MX" b="1" dirty="0">
                <a:solidFill>
                  <a:srgbClr val="FFFFFF"/>
                </a:solidFill>
                <a:latin typeface="AECOM Sans"/>
                <a:ea typeface="AECOM Sans"/>
                <a:cs typeface="AECOM Sans"/>
              </a:rPr>
              <a:t>Tu aportación hoy!</a:t>
            </a:r>
            <a:endParaRPr lang="en-US" b="1" dirty="0">
              <a:solidFill>
                <a:srgbClr val="FFFFFF"/>
              </a:solidFill>
              <a:latin typeface="AECOM Sans"/>
              <a:ea typeface="AECOM Sans"/>
              <a:cs typeface="AECOM Sans"/>
            </a:endParaRPr>
          </a:p>
          <a:p>
            <a:endParaRPr lang="en-US" b="1" dirty="0">
              <a:solidFill>
                <a:schemeClr val="bg1"/>
              </a:solidFill>
              <a:latin typeface="AECOM Sans" panose="020B0504020202020204" pitchFamily="34" charset="0"/>
              <a:ea typeface="AECOM Sans" panose="020B0504020202020204" pitchFamily="34" charset="0"/>
              <a:cs typeface="AECOM Sans" panose="020B0504020202020204" pitchFamily="34" charset="0"/>
            </a:endParaRPr>
          </a:p>
          <a:p>
            <a:pPr marL="342900" indent="-342900">
              <a:buFont typeface="Arial" panose="020B0604020202020204" pitchFamily="34" charset="0"/>
              <a:buChar char="•"/>
            </a:pPr>
            <a:endParaRPr lang="en-US" b="1" dirty="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Tree>
    <p:extLst>
      <p:ext uri="{BB962C8B-B14F-4D97-AF65-F5344CB8AC3E}">
        <p14:creationId xmlns:p14="http://schemas.microsoft.com/office/powerpoint/2010/main" val="222815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0000" lnSpcReduction="100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2800" b="1" dirty="0"/>
              <a:t>EDIFICACIONES Y ENERGÍA</a:t>
            </a:r>
            <a:r>
              <a:rPr lang="en-US" sz="2800" b="1" dirty="0">
                <a:latin typeface="AECOM Sans"/>
              </a:rPr>
              <a:t> </a:t>
            </a:r>
            <a:endParaRPr lang="en-US" sz="2800" b="1" dirty="0">
              <a:solidFill>
                <a:srgbClr val="FF0000"/>
              </a:solidFill>
            </a:endParaRPr>
          </a:p>
          <a:p>
            <a:endParaRPr lang="en-US" sz="3000" dirty="0"/>
          </a:p>
          <a:p>
            <a:r>
              <a:rPr lang="en-US" sz="3000" b="1" cap="all" dirty="0">
                <a:latin typeface="AECOM Sans"/>
              </a:rPr>
              <a:t> </a:t>
            </a:r>
            <a:r>
              <a:rPr lang="en-US" sz="3000" b="1" cap="all" dirty="0">
                <a:solidFill>
                  <a:srgbClr val="FF0000"/>
                </a:solidFill>
                <a:latin typeface="AECOM Sans"/>
              </a:rPr>
              <a:t> </a:t>
            </a:r>
            <a:endParaRPr lang="en-US" sz="3000" b="1" cap="all" dirty="0">
              <a:solidFill>
                <a:srgbClr val="FF0000"/>
              </a:solidFill>
            </a:endParaRPr>
          </a:p>
        </p:txBody>
      </p:sp>
      <p:sp>
        <p:nvSpPr>
          <p:cNvPr id="5" name="Rectangle 4"/>
          <p:cNvSpPr/>
          <p:nvPr/>
        </p:nvSpPr>
        <p:spPr>
          <a:xfrm>
            <a:off x="598181" y="1472394"/>
            <a:ext cx="6290991" cy="4754635"/>
          </a:xfrm>
          <a:prstGeom prst="rect">
            <a:avLst/>
          </a:prstGeom>
        </p:spPr>
        <p:txBody>
          <a:bodyPr wrap="square" anchor="t">
            <a:spAutoFit/>
          </a:bodyPr>
          <a:lstStyle/>
          <a:p>
            <a:pPr lvl="0" defTabSz="914400" eaLnBrk="0" fontAlgn="base" hangingPunct="0">
              <a:spcBef>
                <a:spcPct val="0"/>
              </a:spcBef>
              <a:spcAft>
                <a:spcPct val="0"/>
              </a:spcAft>
            </a:pPr>
            <a:r>
              <a:rPr lang="es-MX" b="1" cap="all" dirty="0">
                <a:solidFill>
                  <a:srgbClr val="323F49"/>
                </a:solidFill>
                <a:latin typeface="AECOM Sans"/>
                <a:ea typeface="AECOM Sans"/>
                <a:cs typeface="AECOM Sans"/>
              </a:rPr>
              <a:t>¿ P</a:t>
            </a:r>
            <a:r>
              <a:rPr lang="es-ES" altLang="en-US" b="1" dirty="0" err="1">
                <a:solidFill>
                  <a:srgbClr val="000000"/>
                </a:solidFill>
                <a:latin typeface="AECOM Sans" panose="020B0504020202020204" pitchFamily="34" charset="0"/>
                <a:ea typeface="AECOM Sans" panose="020B0504020202020204" pitchFamily="34" charset="0"/>
                <a:cs typeface="AECOM Sans" panose="020B0504020202020204" pitchFamily="34" charset="0"/>
              </a:rPr>
              <a:t>or</a:t>
            </a:r>
            <a:r>
              <a:rPr lang="es-ES" altLang="en-US"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 qué es importante?</a:t>
            </a:r>
          </a:p>
          <a:p>
            <a:endParaRPr lang="en-US" b="1"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La mayor parte de la energía de Dallas proviene del gas natural (generación de electricidad de la red de Texas por fuente).</a:t>
            </a:r>
          </a:p>
          <a:p>
            <a:pPr marL="342900" lvl="0" indent="-342900">
              <a:buFont typeface="Arial" panose="020B0604020202020204" pitchFamily="34" charset="0"/>
              <a:buChar char="•"/>
            </a:pP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El consumo promedio de electricidad en los hogares de Texas es 26 % mayor que el promedio nacional, pero es similar al de los estados vecinos.</a:t>
            </a:r>
          </a:p>
          <a:p>
            <a:pPr marL="342900" lvl="0" indent="-342900">
              <a:buFont typeface="Arial" panose="020B0604020202020204" pitchFamily="34" charset="0"/>
              <a:buChar char="•"/>
            </a:pPr>
            <a:endParaRPr lang="en-US" sz="2000" b="1"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Texas es el mayor productor de energía eólica del país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indent="-342900">
              <a:lnSpc>
                <a:spcPct val="150000"/>
              </a:lnSpc>
              <a:buFont typeface="Arial"/>
              <a:buChar char="•"/>
            </a:pPr>
            <a:endParaRPr lang="en-US" sz="20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6" name="AutoShape 2" descr="Image result for PV solar program onc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49" t="4245" r="5107"/>
          <a:stretch/>
        </p:blipFill>
        <p:spPr bwMode="auto">
          <a:xfrm>
            <a:off x="7284979" y="626746"/>
            <a:ext cx="4298935" cy="2671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4980" y="3406706"/>
            <a:ext cx="4298936" cy="286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516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200" b="1" dirty="0"/>
              <a:t>EDIFICACIONES Y ENERGÍA</a:t>
            </a:r>
            <a:r>
              <a:rPr lang="en-US" sz="3000" b="1" dirty="0">
                <a:latin typeface="AECOM Sans"/>
              </a:rPr>
              <a:t> </a:t>
            </a:r>
            <a:endParaRPr lang="en-US" sz="3000" b="1" dirty="0">
              <a:solidFill>
                <a:srgbClr val="FF0000"/>
              </a:solidFill>
            </a:endParaRPr>
          </a:p>
        </p:txBody>
      </p:sp>
      <p:sp>
        <p:nvSpPr>
          <p:cNvPr id="5" name="Rectangle 4"/>
          <p:cNvSpPr/>
          <p:nvPr/>
        </p:nvSpPr>
        <p:spPr>
          <a:xfrm>
            <a:off x="608013" y="1624794"/>
            <a:ext cx="10298112" cy="3534301"/>
          </a:xfrm>
          <a:prstGeom prst="rect">
            <a:avLst/>
          </a:prstGeom>
        </p:spPr>
        <p:txBody>
          <a:bodyPr wrap="square" anchor="t">
            <a:spAutoFit/>
          </a:bodyPr>
          <a:lstStyle/>
          <a:p>
            <a:r>
              <a:rPr lang="es-MX" b="1" i="1" cap="all" dirty="0">
                <a:solidFill>
                  <a:srgbClr val="323F49"/>
                </a:solidFill>
                <a:latin typeface="AECOM Sans"/>
                <a:ea typeface="AECOM Sans"/>
                <a:cs typeface="AECOM Sans"/>
              </a:rPr>
              <a:t>¿ Que</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podria</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hacerlo</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mejor</a:t>
            </a:r>
            <a:r>
              <a:rPr lang="en-US" b="1" i="1" dirty="0">
                <a:latin typeface="AECOM Sans"/>
                <a:ea typeface="AECOM Sans" panose="020B0504020202020204" pitchFamily="34" charset="0"/>
                <a:cs typeface="AECOM Sans" panose="020B0504020202020204" pitchFamily="34" charset="0"/>
              </a:rPr>
              <a:t>?</a:t>
            </a:r>
          </a:p>
          <a:p>
            <a:endParaRPr lang="en-US" sz="2000" dirty="0">
              <a:latin typeface="AECOM Sans"/>
            </a:endParaRPr>
          </a:p>
          <a:p>
            <a:r>
              <a:rPr lang="es-ES" sz="2000" baseline="30000" dirty="0"/>
              <a:t>-Impulsar programas de rebajas para que los hogares se actualicen y sean más eficientes en el uso de energía </a:t>
            </a:r>
          </a:p>
          <a:p>
            <a:endParaRPr lang="en-US" sz="2000" baseline="30000" dirty="0"/>
          </a:p>
          <a:p>
            <a:r>
              <a:rPr lang="es-ES" sz="2000" baseline="30000" dirty="0"/>
              <a:t>-Requerir que cualquier construcción nueva cumpla con normas de eficiencia energética muy exigentes</a:t>
            </a:r>
          </a:p>
          <a:p>
            <a:endParaRPr lang="en-US" sz="2000" baseline="30000" dirty="0"/>
          </a:p>
          <a:p>
            <a:r>
              <a:rPr lang="es-ES" sz="2000" baseline="30000" dirty="0"/>
              <a:t>-Incentivar el financiamiento alternativo o rebajas para la adquisición de paneles solares</a:t>
            </a:r>
          </a:p>
          <a:p>
            <a:endParaRPr lang="en-US" sz="2000" baseline="30000" dirty="0"/>
          </a:p>
          <a:p>
            <a:r>
              <a:rPr lang="es-ES" sz="2000" baseline="30000" dirty="0"/>
              <a:t>-Programas educativos sobre conservación de energía en las escuelas</a:t>
            </a:r>
          </a:p>
          <a:p>
            <a:endParaRPr lang="en-US" sz="2000" baseline="30000" dirty="0"/>
          </a:p>
          <a:p>
            <a:r>
              <a:rPr lang="es-ES" sz="2000" baseline="30000" dirty="0"/>
              <a:t>-Apagar la luz al salir de </a:t>
            </a:r>
            <a:r>
              <a:rPr lang="es-ES" sz="2000" baseline="30000" dirty="0" err="1"/>
              <a:t>de</a:t>
            </a:r>
            <a:r>
              <a:rPr lang="es-ES" sz="2000" baseline="30000" dirty="0"/>
              <a:t> una habitación</a:t>
            </a:r>
          </a:p>
          <a:p>
            <a:endParaRPr lang="en-US" sz="2000" baseline="30000" dirty="0"/>
          </a:p>
          <a:p>
            <a:r>
              <a:rPr lang="es-ES" sz="2000" baseline="30000" dirty="0"/>
              <a:t>-Sustituir todas las luminarias de las calles por luces más eficientes energéticamente (LED)</a:t>
            </a:r>
          </a:p>
          <a:p>
            <a:pPr>
              <a:spcBef>
                <a:spcPts val="600"/>
              </a:spcBef>
              <a:spcAft>
                <a:spcPts val="600"/>
              </a:spcAft>
            </a:pPr>
            <a:endParaRPr lang="en-US" sz="2000" dirty="0">
              <a:solidFill>
                <a:srgbClr val="000000"/>
              </a:solidFill>
              <a:latin typeface="AECOM Sans"/>
              <a:ea typeface="AECOM Sans" panose="020B0504020202020204" pitchFamily="34" charset="0"/>
              <a:cs typeface="AECOM Sans" panose="020B0504020202020204" pitchFamily="34" charset="0"/>
            </a:endParaRPr>
          </a:p>
        </p:txBody>
      </p:sp>
      <p:sp>
        <p:nvSpPr>
          <p:cNvPr id="6" name="AutoShape 2" descr="Image result for PV solar program onc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solar pane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013" y="4933446"/>
            <a:ext cx="2686325" cy="179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reet lights LED"/>
          <p:cNvPicPr>
            <a:picLocks noChangeAspect="1" noChangeArrowheads="1"/>
          </p:cNvPicPr>
          <p:nvPr/>
        </p:nvPicPr>
        <p:blipFill rotWithShape="1">
          <a:blip r:embed="rId7">
            <a:extLst>
              <a:ext uri="{28A0092B-C50C-407E-A947-70E740481C1C}">
                <a14:useLocalDpi xmlns:a14="http://schemas.microsoft.com/office/drawing/2010/main" val="0"/>
              </a:ext>
            </a:extLst>
          </a:blip>
          <a:srcRect l="22679" r="21347"/>
          <a:stretch/>
        </p:blipFill>
        <p:spPr bwMode="auto">
          <a:xfrm>
            <a:off x="3425588" y="4933446"/>
            <a:ext cx="3101765" cy="1790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27353" y="4912297"/>
            <a:ext cx="1811429" cy="18114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energy efficiency wind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8782" y="4912297"/>
            <a:ext cx="2723304" cy="181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855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5688878"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ES" sz="3000" b="1" cap="all" dirty="0">
                <a:latin typeface="AECOM Sans"/>
              </a:rPr>
              <a:t>Transporte y uso de la tierra</a:t>
            </a:r>
            <a:endParaRPr lang="en-US" sz="3000" b="1" cap="all" dirty="0">
              <a:solidFill>
                <a:srgbClr val="323F49"/>
              </a:solidFill>
            </a:endParaRPr>
          </a:p>
          <a:p>
            <a:endParaRPr lang="en-US" sz="3000" b="1" cap="all" dirty="0">
              <a:solidFill>
                <a:srgbClr val="323F49"/>
              </a:solidFill>
            </a:endParaRPr>
          </a:p>
        </p:txBody>
      </p:sp>
      <p:sp>
        <p:nvSpPr>
          <p:cNvPr id="5" name="Rectangle 4"/>
          <p:cNvSpPr/>
          <p:nvPr/>
        </p:nvSpPr>
        <p:spPr>
          <a:xfrm>
            <a:off x="604910" y="1690864"/>
            <a:ext cx="5691981" cy="4462760"/>
          </a:xfrm>
          <a:prstGeom prst="rect">
            <a:avLst/>
          </a:prstGeom>
        </p:spPr>
        <p:txBody>
          <a:bodyPr wrap="square" anchor="t">
            <a:spAutoFit/>
          </a:bodyPr>
          <a:lstStyle/>
          <a:p>
            <a:pPr lvl="0" defTabSz="914400" eaLnBrk="0" fontAlgn="base" hangingPunct="0">
              <a:spcBef>
                <a:spcPct val="0"/>
              </a:spcBef>
              <a:spcAft>
                <a:spcPct val="0"/>
              </a:spcAft>
            </a:pPr>
            <a:r>
              <a:rPr lang="es-MX" b="1" cap="all" dirty="0">
                <a:solidFill>
                  <a:srgbClr val="323F49"/>
                </a:solidFill>
                <a:latin typeface="AECOM Sans"/>
                <a:ea typeface="AECOM Sans"/>
                <a:cs typeface="AECOM Sans"/>
              </a:rPr>
              <a:t>¿ P</a:t>
            </a:r>
            <a:r>
              <a:rPr lang="es-ES" altLang="en-US" b="1" dirty="0" err="1">
                <a:solidFill>
                  <a:srgbClr val="000000"/>
                </a:solidFill>
                <a:latin typeface="AECOM Sans" panose="020B0504020202020204" pitchFamily="34" charset="0"/>
                <a:ea typeface="AECOM Sans" panose="020B0504020202020204" pitchFamily="34" charset="0"/>
                <a:cs typeface="AECOM Sans" panose="020B0504020202020204" pitchFamily="34" charset="0"/>
              </a:rPr>
              <a:t>or</a:t>
            </a:r>
            <a:r>
              <a:rPr lang="es-ES" altLang="en-US"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 qué es importante?</a:t>
            </a:r>
          </a:p>
          <a:p>
            <a:endParaRPr lang="en-US" b="1"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1800" dirty="0">
                <a:latin typeface="AECOM Sans" panose="020B0504020202020204" pitchFamily="34" charset="0"/>
                <a:ea typeface="AECOM Sans" panose="020B0504020202020204" pitchFamily="34" charset="0"/>
                <a:cs typeface="AECOM Sans" panose="020B0504020202020204" pitchFamily="34" charset="0"/>
              </a:rPr>
              <a:t>Dallas tiene el sistema de tren ligero más extenso de la nación, pero aproximadamente el 80 % de los residentes de Dallas todavía maneja solo hasta su trabajo cada día, aproximadamente el 11 % comparte su vehículo y el 5 % teletrabaja.</a:t>
            </a:r>
            <a:endParaRPr lang="en-US" sz="18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1800" dirty="0">
                <a:latin typeface="AECOM Sans" panose="020B0504020202020204" pitchFamily="34" charset="0"/>
                <a:ea typeface="AECOM Sans" panose="020B0504020202020204" pitchFamily="34" charset="0"/>
                <a:cs typeface="AECOM Sans" panose="020B0504020202020204" pitchFamily="34" charset="0"/>
              </a:rPr>
              <a:t>Solamente alrededor del 20 % de los residentes tiene una parada de transporte público a una distancia de menos de 10 minutos a pie.</a:t>
            </a:r>
            <a:endParaRPr lang="en-US" sz="18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1800" dirty="0">
                <a:latin typeface="AECOM Sans" panose="020B0504020202020204" pitchFamily="34" charset="0"/>
                <a:ea typeface="AECOM Sans" panose="020B0504020202020204" pitchFamily="34" charset="0"/>
                <a:cs typeface="AECOM Sans" panose="020B0504020202020204" pitchFamily="34" charset="0"/>
              </a:rPr>
              <a:t>10 condados, entre los que se encuentra el condado de Dallas, no cumplieron con la normativa federal sobre la calidad del aire (ozono).</a:t>
            </a:r>
            <a:endParaRPr lang="en-US" sz="1800" dirty="0">
              <a:latin typeface="AECOM Sans" panose="020B0504020202020204" pitchFamily="34" charset="0"/>
              <a:ea typeface="AECOM Sans" panose="020B0504020202020204" pitchFamily="34" charset="0"/>
              <a:cs typeface="AECOM Sans" panose="020B0504020202020204" pitchFamily="34" charset="0"/>
            </a:endParaRPr>
          </a:p>
          <a:p>
            <a:endParaRPr lang="en-US" sz="2000" dirty="0">
              <a:solidFill>
                <a:srgbClr val="FF0000"/>
              </a:solidFill>
              <a:latin typeface="AECOM Sans" panose="020B0504020202020204" pitchFamily="34" charset="0"/>
              <a:ea typeface="AECOM Sans" panose="020B0504020202020204" pitchFamily="34" charset="0"/>
              <a:cs typeface="AECOM Sans" panose="020B0504020202020204" pitchFamily="34" charset="0"/>
            </a:endParaRPr>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8661" y="604870"/>
            <a:ext cx="5195254" cy="270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8662" y="3424944"/>
            <a:ext cx="5195254" cy="305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83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ES" sz="3000" b="1" cap="all" dirty="0">
                <a:latin typeface="AECOM Sans"/>
              </a:rPr>
              <a:t>Transporte y uso de la tierra</a:t>
            </a:r>
            <a:endParaRPr lang="en-US" sz="3000" b="1" cap="all" dirty="0">
              <a:solidFill>
                <a:srgbClr val="323F49"/>
              </a:solidFill>
            </a:endParaRPr>
          </a:p>
        </p:txBody>
      </p:sp>
      <p:sp>
        <p:nvSpPr>
          <p:cNvPr id="5" name="Rectangle 4"/>
          <p:cNvSpPr/>
          <p:nvPr/>
        </p:nvSpPr>
        <p:spPr>
          <a:xfrm>
            <a:off x="604911" y="1690864"/>
            <a:ext cx="7221566" cy="4154984"/>
          </a:xfrm>
          <a:prstGeom prst="rect">
            <a:avLst/>
          </a:prstGeom>
        </p:spPr>
        <p:txBody>
          <a:bodyPr wrap="square" anchor="t">
            <a:spAutoFit/>
          </a:bodyPr>
          <a:lstStyle/>
          <a:p>
            <a:r>
              <a:rPr lang="es-MX" b="1" i="1" cap="all" dirty="0">
                <a:solidFill>
                  <a:srgbClr val="323F49"/>
                </a:solidFill>
                <a:latin typeface="AECOM Sans"/>
                <a:ea typeface="AECOM Sans"/>
                <a:cs typeface="AECOM Sans"/>
              </a:rPr>
              <a:t>¿ Que</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podria</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hacerlo</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mejor</a:t>
            </a:r>
            <a:r>
              <a:rPr lang="en-US" b="1" i="1" dirty="0">
                <a:latin typeface="AECOM Sans"/>
                <a:ea typeface="AECOM Sans" panose="020B0504020202020204" pitchFamily="34" charset="0"/>
                <a:cs typeface="AECOM Sans" panose="020B0504020202020204" pitchFamily="34" charset="0"/>
              </a:rPr>
              <a:t>?</a:t>
            </a:r>
          </a:p>
          <a:p>
            <a:endParaRPr lang="en-US" b="1" i="1" dirty="0">
              <a:latin typeface="AECOM Sans"/>
              <a:ea typeface="AECOM Sans" panose="020B0504020202020204" pitchFamily="34" charset="0"/>
              <a:cs typeface="AECOM Sans" panose="020B0504020202020204" pitchFamily="34" charset="0"/>
            </a:endParaRPr>
          </a:p>
          <a:p>
            <a:r>
              <a:rPr lang="es-ES" baseline="30000" dirty="0"/>
              <a:t>-Servicios de autobús y de tren más frecuentes</a:t>
            </a:r>
          </a:p>
          <a:p>
            <a:endParaRPr lang="en-US" baseline="30000" dirty="0"/>
          </a:p>
          <a:p>
            <a:r>
              <a:rPr lang="es-ES" baseline="30000" dirty="0"/>
              <a:t>-Más empleos y alojamientos ubicados cerca de las estaciones de transporte público</a:t>
            </a:r>
          </a:p>
          <a:p>
            <a:endParaRPr lang="en-US" baseline="30000" dirty="0"/>
          </a:p>
          <a:p>
            <a:r>
              <a:rPr lang="es-ES" baseline="30000" dirty="0"/>
              <a:t>-Pase para el DART patrocinado por el empleador</a:t>
            </a:r>
          </a:p>
          <a:p>
            <a:endParaRPr lang="en-US" baseline="30000" dirty="0"/>
          </a:p>
          <a:p>
            <a:r>
              <a:rPr lang="es-ES" baseline="30000" dirty="0"/>
              <a:t>-Viajes subsidiados en </a:t>
            </a:r>
            <a:r>
              <a:rPr lang="es-ES" baseline="30000" dirty="0" err="1"/>
              <a:t>Uber</a:t>
            </a:r>
            <a:r>
              <a:rPr lang="es-ES" baseline="30000" dirty="0"/>
              <a:t> o </a:t>
            </a:r>
            <a:r>
              <a:rPr lang="es-ES" baseline="30000" dirty="0" err="1"/>
              <a:t>Lyft</a:t>
            </a:r>
            <a:r>
              <a:rPr lang="es-ES" baseline="30000" dirty="0"/>
              <a:t> desde la estación de transporte público hasta mi hogar</a:t>
            </a:r>
          </a:p>
          <a:p>
            <a:endParaRPr lang="en-US" baseline="30000" dirty="0"/>
          </a:p>
          <a:p>
            <a:r>
              <a:rPr lang="es-ES" baseline="30000" dirty="0"/>
              <a:t>- Programas para apoyar los viajes compartidos en taxi o en vehículos particulares</a:t>
            </a:r>
          </a:p>
          <a:p>
            <a:endParaRPr lang="en-US" baseline="30000" dirty="0"/>
          </a:p>
          <a:p>
            <a:r>
              <a:rPr lang="es-ES" baseline="30000" dirty="0"/>
              <a:t>- Mejor infraestructura para las bicicletas y los peatones</a:t>
            </a:r>
          </a:p>
          <a:p>
            <a:endParaRPr lang="en-US" b="1" dirty="0">
              <a:solidFill>
                <a:srgbClr val="000000"/>
              </a:solidFill>
              <a:latin typeface="AECOM Sans"/>
              <a:ea typeface="AECOM Sans" panose="020B0504020202020204" pitchFamily="34" charset="0"/>
              <a:cs typeface="AECOM Sans" panose="020B0504020202020204" pitchFamily="34" charset="0"/>
            </a:endParaRPr>
          </a:p>
        </p:txBody>
      </p:sp>
      <p:pic>
        <p:nvPicPr>
          <p:cNvPr id="3074" name="Picture 2" descr="Image result for bus and trains dallas"/>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5963" y="4904036"/>
            <a:ext cx="2342188" cy="17951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dart pa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0535" y="4904036"/>
            <a:ext cx="2630109" cy="17951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walking biking trails"/>
          <p:cNvPicPr>
            <a:picLocks noChangeAspect="1" noChangeArrowheads="1"/>
          </p:cNvPicPr>
          <p:nvPr/>
        </p:nvPicPr>
        <p:blipFill rotWithShape="1">
          <a:blip r:embed="rId9">
            <a:extLst>
              <a:ext uri="{28A0092B-C50C-407E-A947-70E740481C1C}">
                <a14:useLocalDpi xmlns:a14="http://schemas.microsoft.com/office/drawing/2010/main" val="0"/>
              </a:ext>
            </a:extLst>
          </a:blip>
          <a:srcRect r="25845"/>
          <a:stretch/>
        </p:blipFill>
        <p:spPr bwMode="auto">
          <a:xfrm>
            <a:off x="5548779" y="4904036"/>
            <a:ext cx="3254027" cy="17951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telecommu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4734" y="4904036"/>
            <a:ext cx="2639182" cy="179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380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b="1" cap="all" dirty="0">
                <a:latin typeface="AECOM Sans"/>
              </a:rPr>
              <a:t>Agua y </a:t>
            </a:r>
            <a:r>
              <a:rPr lang="en-US" sz="3000" b="1" cap="all" dirty="0" err="1">
                <a:latin typeface="AECOM Sans"/>
              </a:rPr>
              <a:t>aguas</a:t>
            </a:r>
            <a:r>
              <a:rPr lang="en-US" sz="3000" b="1" cap="all" dirty="0">
                <a:latin typeface="AECOM Sans"/>
              </a:rPr>
              <a:t> </a:t>
            </a:r>
            <a:r>
              <a:rPr lang="en-US" sz="3000" b="1" cap="all" dirty="0" err="1">
                <a:latin typeface="AECOM Sans"/>
              </a:rPr>
              <a:t>servidas</a:t>
            </a:r>
            <a:r>
              <a:rPr lang="en-US" sz="3000" cap="all" dirty="0">
                <a:latin typeface="AECOM Sans"/>
              </a:rPr>
              <a:t> </a:t>
            </a:r>
            <a:r>
              <a:rPr lang="en-US" sz="3000" b="1" cap="all" dirty="0">
                <a:solidFill>
                  <a:srgbClr val="323F49"/>
                </a:solidFill>
                <a:latin typeface="AECOM Sans"/>
              </a:rPr>
              <a:t> </a:t>
            </a:r>
            <a:endParaRPr lang="en-US" sz="3000" b="1" cap="all" dirty="0">
              <a:solidFill>
                <a:srgbClr val="323F49"/>
              </a:solidFill>
            </a:endParaRPr>
          </a:p>
        </p:txBody>
      </p:sp>
      <p:sp>
        <p:nvSpPr>
          <p:cNvPr id="5" name="Rectangle 4"/>
          <p:cNvSpPr/>
          <p:nvPr/>
        </p:nvSpPr>
        <p:spPr>
          <a:xfrm>
            <a:off x="604919" y="1568585"/>
            <a:ext cx="5261492" cy="5924699"/>
          </a:xfrm>
          <a:prstGeom prst="rect">
            <a:avLst/>
          </a:prstGeom>
        </p:spPr>
        <p:txBody>
          <a:bodyPr wrap="square" anchor="t">
            <a:spAutoFit/>
          </a:bodyPr>
          <a:lstStyle/>
          <a:p>
            <a:pPr lvl="0" defTabSz="914400" eaLnBrk="0" fontAlgn="base" hangingPunct="0">
              <a:spcBef>
                <a:spcPct val="0"/>
              </a:spcBef>
              <a:spcAft>
                <a:spcPct val="0"/>
              </a:spcAft>
            </a:pPr>
            <a:r>
              <a:rPr lang="es-MX" b="1" cap="all" dirty="0">
                <a:solidFill>
                  <a:srgbClr val="323F49"/>
                </a:solidFill>
                <a:latin typeface="AECOM Sans"/>
                <a:ea typeface="AECOM Sans"/>
                <a:cs typeface="AECOM Sans"/>
              </a:rPr>
              <a:t>¿ P</a:t>
            </a:r>
            <a:r>
              <a:rPr lang="es-ES" altLang="en-US" b="1" dirty="0" err="1">
                <a:solidFill>
                  <a:srgbClr val="000000"/>
                </a:solidFill>
                <a:latin typeface="AECOM Sans" panose="020B0504020202020204" pitchFamily="34" charset="0"/>
                <a:ea typeface="AECOM Sans" panose="020B0504020202020204" pitchFamily="34" charset="0"/>
                <a:cs typeface="AECOM Sans" panose="020B0504020202020204" pitchFamily="34" charset="0"/>
              </a:rPr>
              <a:t>or</a:t>
            </a:r>
            <a:r>
              <a:rPr lang="es-ES" altLang="en-US"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 qué es importante?</a:t>
            </a:r>
          </a:p>
          <a:p>
            <a:endParaRPr lang="en-US" sz="2000" b="1"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Se prevé que la demanda de agua aumentará entre 2020 y 2070.</a:t>
            </a:r>
          </a:p>
          <a:p>
            <a:pPr marL="342900" lvl="0" indent="-342900">
              <a:buFont typeface="Arial" panose="020B0604020202020204" pitchFamily="34" charset="0"/>
              <a:buChar char="•"/>
            </a:pP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El aumento de la temperatura, que ocasiona una mayor evaporación y sedimentación, disminuirá nuestras reservas de agua potable.</a:t>
            </a:r>
          </a:p>
          <a:p>
            <a:pPr marL="342900" lvl="0" indent="-342900">
              <a:buFont typeface="Arial" panose="020B0604020202020204" pitchFamily="34" charset="0"/>
              <a:buChar char="•"/>
            </a:pP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Los habitantes de Dallas consumen 197 galones por persona por día.</a:t>
            </a:r>
          </a:p>
          <a:p>
            <a:pPr marL="342900" indent="-342900">
              <a:buFont typeface="Arial" panose="020B0604020202020204" pitchFamily="34" charset="0"/>
              <a:buChar char="•"/>
            </a:pP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Las casas unifamiliares usan la mayoría del agua en Dallas.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indent="-342900">
              <a:buFont typeface="Arial"/>
              <a:buChar char="•"/>
            </a:pPr>
            <a:endParaRPr lang="en-US" sz="2000" b="1" dirty="0">
              <a:latin typeface="AECOM Sans" panose="020B0504020202020204" pitchFamily="34" charset="0"/>
              <a:ea typeface="AECOM Sans" panose="020B0504020202020204" pitchFamily="34" charset="0"/>
              <a:cs typeface="AECOM Sans" panose="020B0504020202020204" pitchFamily="34" charset="0"/>
            </a:endParaRPr>
          </a:p>
          <a:p>
            <a:pPr>
              <a:spcBef>
                <a:spcPts val="600"/>
              </a:spcBef>
              <a:spcAft>
                <a:spcPts val="600"/>
              </a:spcAft>
            </a:pPr>
            <a:endParaRPr lang="en-US" sz="2000" dirty="0">
              <a:solidFill>
                <a:srgbClr val="FF0000"/>
              </a:solidFill>
              <a:latin typeface="AECOM Sans" panose="020B0504020202020204" pitchFamily="34" charset="0"/>
              <a:ea typeface="AECOM Sans" panose="020B0504020202020204" pitchFamily="34" charset="0"/>
              <a:cs typeface="AECOM Sans" panose="020B0504020202020204" pitchFamily="34" charset="0"/>
            </a:endParaRPr>
          </a:p>
          <a:p>
            <a:pPr marL="285222" indent="-285750">
              <a:spcBef>
                <a:spcPts val="600"/>
              </a:spcBef>
              <a:spcAft>
                <a:spcPts val="600"/>
              </a:spcAft>
              <a:buFont typeface="Arial"/>
              <a:buChar char="•"/>
            </a:pPr>
            <a:endParaRPr lang="en-US" sz="20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3299" y="604870"/>
            <a:ext cx="5238002" cy="297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353"/>
          <a:stretch/>
        </p:blipFill>
        <p:spPr bwMode="auto">
          <a:xfrm>
            <a:off x="6353299" y="3693226"/>
            <a:ext cx="5230616" cy="287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213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b="1" cap="all" dirty="0">
                <a:latin typeface="AECOM Sans"/>
              </a:rPr>
              <a:t>Agua y </a:t>
            </a:r>
            <a:r>
              <a:rPr lang="en-US" sz="3000" b="1" cap="all" dirty="0" err="1">
                <a:latin typeface="AECOM Sans"/>
              </a:rPr>
              <a:t>aguas</a:t>
            </a:r>
            <a:r>
              <a:rPr lang="en-US" sz="3000" b="1" cap="all" dirty="0">
                <a:latin typeface="AECOM Sans"/>
              </a:rPr>
              <a:t> </a:t>
            </a:r>
            <a:r>
              <a:rPr lang="en-US" sz="3000" b="1" cap="all" dirty="0" err="1">
                <a:latin typeface="AECOM Sans"/>
              </a:rPr>
              <a:t>servidas</a:t>
            </a:r>
            <a:r>
              <a:rPr lang="en-US" sz="3000" b="1" cap="all" dirty="0">
                <a:latin typeface="AECOM Sans"/>
              </a:rPr>
              <a:t> </a:t>
            </a:r>
            <a:r>
              <a:rPr lang="en-US" sz="3000" cap="all" dirty="0">
                <a:latin typeface="AECOM Sans"/>
              </a:rPr>
              <a:t> </a:t>
            </a:r>
            <a:r>
              <a:rPr lang="en-US" sz="3000" b="1" cap="all" dirty="0">
                <a:solidFill>
                  <a:srgbClr val="323F49"/>
                </a:solidFill>
                <a:latin typeface="AECOM Sans"/>
              </a:rPr>
              <a:t> </a:t>
            </a:r>
            <a:endParaRPr lang="en-US" sz="3000" b="1" cap="all" dirty="0">
              <a:solidFill>
                <a:srgbClr val="323F49"/>
              </a:solidFill>
            </a:endParaRPr>
          </a:p>
        </p:txBody>
      </p:sp>
      <p:sp>
        <p:nvSpPr>
          <p:cNvPr id="5" name="Rectangle 4"/>
          <p:cNvSpPr/>
          <p:nvPr/>
        </p:nvSpPr>
        <p:spPr>
          <a:xfrm>
            <a:off x="604918" y="1568585"/>
            <a:ext cx="9761454" cy="3349635"/>
          </a:xfrm>
          <a:prstGeom prst="rect">
            <a:avLst/>
          </a:prstGeom>
        </p:spPr>
        <p:txBody>
          <a:bodyPr wrap="square" anchor="t">
            <a:spAutoFit/>
          </a:bodyPr>
          <a:lstStyle/>
          <a:p>
            <a:r>
              <a:rPr lang="es-MX" b="1" i="1" cap="all" dirty="0">
                <a:solidFill>
                  <a:srgbClr val="323F49"/>
                </a:solidFill>
                <a:latin typeface="AECOM Sans"/>
                <a:ea typeface="AECOM Sans"/>
                <a:cs typeface="AECOM Sans"/>
              </a:rPr>
              <a:t>¿ </a:t>
            </a:r>
            <a:r>
              <a:rPr lang="es-MX" sz="2000" b="1" i="1" cap="all" dirty="0">
                <a:solidFill>
                  <a:srgbClr val="323F49"/>
                </a:solidFill>
                <a:latin typeface="AECOM Sans"/>
                <a:ea typeface="AECOM Sans"/>
                <a:cs typeface="AECOM Sans"/>
              </a:rPr>
              <a:t>Que</a:t>
            </a:r>
            <a:r>
              <a:rPr lang="en-US" sz="2000" b="1" i="1" cap="all" dirty="0">
                <a:solidFill>
                  <a:srgbClr val="323F49"/>
                </a:solidFill>
                <a:latin typeface="AECOM Sans"/>
                <a:ea typeface="AECOM Sans"/>
                <a:cs typeface="AECOM Sans"/>
              </a:rPr>
              <a:t> </a:t>
            </a:r>
            <a:r>
              <a:rPr lang="en-US" sz="2000" b="1" i="1" cap="all" dirty="0" err="1">
                <a:solidFill>
                  <a:srgbClr val="323F49"/>
                </a:solidFill>
                <a:latin typeface="AECOM Sans"/>
                <a:ea typeface="AECOM Sans"/>
                <a:cs typeface="AECOM Sans"/>
              </a:rPr>
              <a:t>podria</a:t>
            </a:r>
            <a:r>
              <a:rPr lang="en-US" sz="2000" b="1" i="1" cap="all" dirty="0">
                <a:solidFill>
                  <a:srgbClr val="323F49"/>
                </a:solidFill>
                <a:latin typeface="AECOM Sans"/>
                <a:ea typeface="AECOM Sans"/>
                <a:cs typeface="AECOM Sans"/>
              </a:rPr>
              <a:t> </a:t>
            </a:r>
            <a:r>
              <a:rPr lang="en-US" sz="2000" b="1" i="1" cap="all" dirty="0" err="1">
                <a:solidFill>
                  <a:srgbClr val="323F49"/>
                </a:solidFill>
                <a:latin typeface="AECOM Sans"/>
                <a:ea typeface="AECOM Sans"/>
                <a:cs typeface="AECOM Sans"/>
              </a:rPr>
              <a:t>hacerlo</a:t>
            </a:r>
            <a:r>
              <a:rPr lang="en-US" sz="2000" b="1" i="1" cap="all" dirty="0">
                <a:solidFill>
                  <a:srgbClr val="323F49"/>
                </a:solidFill>
                <a:latin typeface="AECOM Sans"/>
                <a:ea typeface="AECOM Sans"/>
                <a:cs typeface="AECOM Sans"/>
              </a:rPr>
              <a:t> </a:t>
            </a:r>
            <a:r>
              <a:rPr lang="en-US" sz="2000" b="1" i="1" cap="all" dirty="0" err="1">
                <a:solidFill>
                  <a:srgbClr val="323F49"/>
                </a:solidFill>
                <a:latin typeface="AECOM Sans"/>
                <a:ea typeface="AECOM Sans"/>
                <a:cs typeface="AECOM Sans"/>
              </a:rPr>
              <a:t>mejor</a:t>
            </a:r>
            <a:r>
              <a:rPr lang="en-US" sz="2000" b="1" i="1" dirty="0">
                <a:latin typeface="AECOM Sans"/>
                <a:ea typeface="AECOM Sans" panose="020B0504020202020204" pitchFamily="34" charset="0"/>
                <a:cs typeface="AECOM Sans" panose="020B0504020202020204" pitchFamily="34" charset="0"/>
              </a:rPr>
              <a:t>?</a:t>
            </a:r>
          </a:p>
          <a:p>
            <a:endParaRPr lang="en-US" b="1" dirty="0">
              <a:solidFill>
                <a:srgbClr val="000000"/>
              </a:solidFill>
              <a:latin typeface="AECOM Sans"/>
              <a:ea typeface="AECOM Sans" panose="020B0504020202020204" pitchFamily="34" charset="0"/>
              <a:cs typeface="AECOM Sans" panose="020B0504020202020204" pitchFamily="34" charset="0"/>
            </a:endParaRPr>
          </a:p>
          <a:p>
            <a:r>
              <a:rPr lang="es-ES" sz="2000" baseline="30000" dirty="0"/>
              <a:t>-Incentivar el cultivo de plantas y árboles que requieran menos agua</a:t>
            </a:r>
          </a:p>
          <a:p>
            <a:endParaRPr lang="en-US" sz="2000" baseline="30000" dirty="0"/>
          </a:p>
          <a:p>
            <a:r>
              <a:rPr lang="es-ES" sz="2000" baseline="30000" dirty="0"/>
              <a:t>-Usar material de pavimentación permeable para permitir que el agua se filtre hacia el suelo</a:t>
            </a:r>
          </a:p>
          <a:p>
            <a:endParaRPr lang="en-US" sz="2000" baseline="30000" dirty="0"/>
          </a:p>
          <a:p>
            <a:r>
              <a:rPr lang="es-ES" sz="2000" baseline="30000" dirty="0"/>
              <a:t>-Renovar los electrodomésticos y enseres por otros más eficientes en el uso del agua</a:t>
            </a:r>
          </a:p>
          <a:p>
            <a:endParaRPr lang="en-US" sz="2000" baseline="30000" dirty="0"/>
          </a:p>
          <a:p>
            <a:r>
              <a:rPr lang="es-ES" sz="2000" baseline="30000" dirty="0"/>
              <a:t>-Proteger nuestros hogares de inundaciones creando espacios seguros para contener el agua</a:t>
            </a:r>
          </a:p>
          <a:p>
            <a:endParaRPr lang="en-US" sz="2000" baseline="30000" dirty="0"/>
          </a:p>
          <a:p>
            <a:r>
              <a:rPr lang="en-US" sz="2000" baseline="30000" dirty="0"/>
              <a:t>-</a:t>
            </a:r>
            <a:r>
              <a:rPr lang="en-US" sz="2000" baseline="30000" dirty="0" err="1"/>
              <a:t>Usar</a:t>
            </a:r>
            <a:r>
              <a:rPr lang="en-US" sz="2000" baseline="30000" dirty="0"/>
              <a:t> </a:t>
            </a:r>
            <a:r>
              <a:rPr lang="en-US" sz="2000" baseline="30000" dirty="0" err="1"/>
              <a:t>agua</a:t>
            </a:r>
            <a:r>
              <a:rPr lang="en-US" sz="2000" baseline="30000" dirty="0"/>
              <a:t> </a:t>
            </a:r>
            <a:r>
              <a:rPr lang="en-US" sz="2000" baseline="30000" dirty="0" err="1"/>
              <a:t>recuperada</a:t>
            </a:r>
            <a:r>
              <a:rPr lang="en-US" sz="2000" baseline="30000" dirty="0"/>
              <a:t> o </a:t>
            </a:r>
            <a:r>
              <a:rPr lang="en-US" sz="2000" baseline="30000" dirty="0" err="1"/>
              <a:t>reciclada</a:t>
            </a:r>
            <a:r>
              <a:rPr lang="en-US" sz="2000" baseline="30000" dirty="0"/>
              <a:t> para </a:t>
            </a:r>
            <a:r>
              <a:rPr lang="en-US" sz="2000" baseline="30000" dirty="0" err="1"/>
              <a:t>regar</a:t>
            </a:r>
            <a:r>
              <a:rPr lang="en-US" sz="2000" baseline="30000" dirty="0"/>
              <a:t> </a:t>
            </a:r>
            <a:r>
              <a:rPr lang="en-US" sz="2000" baseline="30000" dirty="0" err="1"/>
              <a:t>nuestras</a:t>
            </a:r>
            <a:r>
              <a:rPr lang="en-US" sz="2000" baseline="30000" dirty="0"/>
              <a:t> </a:t>
            </a:r>
            <a:r>
              <a:rPr lang="en-US" sz="2000" baseline="30000" dirty="0" err="1"/>
              <a:t>plantas</a:t>
            </a:r>
            <a:endParaRPr lang="en-US" sz="2000" baseline="30000" dirty="0"/>
          </a:p>
          <a:p>
            <a:endParaRPr lang="en-US" sz="2000" baseline="30000" dirty="0"/>
          </a:p>
          <a:p>
            <a:pPr>
              <a:spcBef>
                <a:spcPts val="600"/>
              </a:spcBef>
              <a:spcAft>
                <a:spcPts val="600"/>
              </a:spcAft>
            </a:pPr>
            <a:endParaRPr lang="en-US" sz="20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p:txBody>
      </p:sp>
      <p:pic>
        <p:nvPicPr>
          <p:cNvPr id="4098" name="Picture 2" descr="Image result for dallas xerisc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962" y="4848795"/>
            <a:ext cx="2680763" cy="17951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1730" y="4848795"/>
            <a:ext cx="2820955" cy="179515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ater efficient fixtur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6942" y="4848795"/>
            <a:ext cx="2393537" cy="17951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water efficient sprinkl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1546" y="4848794"/>
            <a:ext cx="2692731" cy="179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68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5972249" cy="1095728"/>
          </a:xfrm>
          <a:prstGeom prst="rect">
            <a:avLst/>
          </a:prstGeom>
        </p:spPr>
        <p:txBody>
          <a:bodyPr vert="horz" wrap="square" lIns="0" tIns="0" rIns="0" bIns="0" rtlCol="0" anchor="t" anchorCtr="0">
            <a:normAutofit fontScale="90000" lnSpcReduction="200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cap="all" dirty="0">
                <a:latin typeface="AECOM Sans"/>
              </a:rPr>
              <a:t> </a:t>
            </a:r>
            <a:r>
              <a:rPr lang="en-US" sz="3000" b="1" cap="all" dirty="0">
                <a:solidFill>
                  <a:srgbClr val="323F49"/>
                </a:solidFill>
                <a:latin typeface="AECOM Sans"/>
              </a:rPr>
              <a:t>Alimentos y </a:t>
            </a:r>
            <a:r>
              <a:rPr lang="en-US" sz="3000" b="1" cap="all" dirty="0" err="1">
                <a:solidFill>
                  <a:srgbClr val="323F49"/>
                </a:solidFill>
                <a:latin typeface="AECOM Sans"/>
              </a:rPr>
              <a:t>agricultura</a:t>
            </a:r>
            <a:r>
              <a:rPr lang="en-US" sz="3000" b="1" cap="all" dirty="0">
                <a:solidFill>
                  <a:srgbClr val="323F49"/>
                </a:solidFill>
                <a:latin typeface="AECOM Sans"/>
              </a:rPr>
              <a:t> </a:t>
            </a:r>
            <a:r>
              <a:rPr lang="en-US" sz="3000" b="1" cap="all" dirty="0" err="1">
                <a:solidFill>
                  <a:srgbClr val="323F49"/>
                </a:solidFill>
                <a:latin typeface="AECOM Sans"/>
              </a:rPr>
              <a:t>urbana</a:t>
            </a:r>
            <a:r>
              <a:rPr lang="en-US" sz="3000" b="1" cap="all" dirty="0">
                <a:solidFill>
                  <a:srgbClr val="FF0000"/>
                </a:solidFill>
                <a:latin typeface="AECOM Sans"/>
              </a:rPr>
              <a:t> </a:t>
            </a:r>
            <a:endParaRPr lang="en-US" sz="3000" b="1" cap="all" dirty="0">
              <a:solidFill>
                <a:srgbClr val="323F49"/>
              </a:solidFill>
            </a:endParaRPr>
          </a:p>
          <a:p>
            <a:r>
              <a:rPr lang="en-US" sz="3000" cap="all" dirty="0">
                <a:latin typeface="AECOM Sans"/>
              </a:rPr>
              <a:t> </a:t>
            </a:r>
            <a:r>
              <a:rPr lang="en-US" sz="3000" b="1" cap="all" dirty="0">
                <a:solidFill>
                  <a:srgbClr val="323F49"/>
                </a:solidFill>
                <a:latin typeface="AECOM Sans"/>
              </a:rPr>
              <a:t> </a:t>
            </a:r>
            <a:endParaRPr lang="en-US" sz="3000" b="1" cap="all" dirty="0">
              <a:solidFill>
                <a:srgbClr val="323F49"/>
              </a:solidFill>
            </a:endParaRPr>
          </a:p>
        </p:txBody>
      </p:sp>
      <p:sp>
        <p:nvSpPr>
          <p:cNvPr id="5" name="Rectangle 4"/>
          <p:cNvSpPr/>
          <p:nvPr/>
        </p:nvSpPr>
        <p:spPr>
          <a:xfrm>
            <a:off x="365963" y="1501036"/>
            <a:ext cx="5987336" cy="6247864"/>
          </a:xfrm>
          <a:prstGeom prst="rect">
            <a:avLst/>
          </a:prstGeom>
        </p:spPr>
        <p:txBody>
          <a:bodyPr wrap="square" anchor="t">
            <a:spAutoFit/>
          </a:bodyPr>
          <a:lstStyle/>
          <a:p>
            <a:pPr lvl="0" defTabSz="914400" eaLnBrk="0" fontAlgn="base" hangingPunct="0">
              <a:spcBef>
                <a:spcPct val="0"/>
              </a:spcBef>
              <a:spcAft>
                <a:spcPct val="0"/>
              </a:spcAft>
            </a:pPr>
            <a:r>
              <a:rPr lang="es-MX" sz="2000" b="1" cap="all" dirty="0">
                <a:solidFill>
                  <a:srgbClr val="323F49"/>
                </a:solidFill>
                <a:latin typeface="AECOM Sans" panose="020B0504020202020204" pitchFamily="34" charset="0"/>
                <a:ea typeface="AECOM Sans" panose="020B0504020202020204" pitchFamily="34" charset="0"/>
                <a:cs typeface="AECOM Sans" panose="020B0504020202020204" pitchFamily="34" charset="0"/>
              </a:rPr>
              <a:t>¿ P</a:t>
            </a:r>
            <a:r>
              <a:rPr lang="es-ES" altLang="en-US" sz="2000" b="1" dirty="0" err="1">
                <a:solidFill>
                  <a:srgbClr val="000000"/>
                </a:solidFill>
                <a:latin typeface="AECOM Sans" panose="020B0504020202020204" pitchFamily="34" charset="0"/>
                <a:ea typeface="AECOM Sans" panose="020B0504020202020204" pitchFamily="34" charset="0"/>
                <a:cs typeface="AECOM Sans" panose="020B0504020202020204" pitchFamily="34" charset="0"/>
              </a:rPr>
              <a:t>or</a:t>
            </a:r>
            <a:r>
              <a:rPr lang="es-ES" altLang="en-US" sz="2000"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 qué es importante?</a:t>
            </a:r>
          </a:p>
          <a:p>
            <a:pPr marL="608965" lvl="1"/>
            <a:endParaRPr lang="en-US" sz="2000" b="1"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La producción y la distribución de alimentos contribuyen con el 30 % de las emisiones totales de GHG.</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36 % de los residentes de Dallas viven en desiertos alimentarios.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Un plan de alimentos de bajo costo representa casi el 30 % del presupuesto anual de una familia de ingresos moderados. Es más probable que los alimentos cuesten más con un clima cambiante.</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Los alimentos son el material más común en nuestra basura diaria, lo que constituye un 22 % de los desechos sólidos municipales eliminados.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lvl="1"/>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lvl="1"/>
            <a:endParaRPr lang="en-US" sz="2000" dirty="0">
              <a:solidFill>
                <a:srgbClr val="FF0000"/>
              </a:solidFill>
              <a:latin typeface="AECOM Sans" panose="020B0504020202020204" pitchFamily="34" charset="0"/>
              <a:ea typeface="AECOM Sans" panose="020B0504020202020204" pitchFamily="34" charset="0"/>
              <a:cs typeface="AECOM Sans" panose="020B0504020202020204" pitchFamily="34" charset="0"/>
            </a:endParaRPr>
          </a:p>
          <a:p>
            <a:pPr marL="895243" lvl="1" indent="-285750">
              <a:buFont typeface="Arial"/>
              <a:buChar char="•"/>
            </a:pPr>
            <a:endParaRPr lang="en-US" sz="2000" dirty="0">
              <a:solidFill>
                <a:srgbClr val="FF0000"/>
              </a:solidFill>
              <a:latin typeface="AECOM Sans" panose="020B0504020202020204" pitchFamily="34" charset="0"/>
              <a:ea typeface="AECOM Sans" panose="020B0504020202020204" pitchFamily="34" charset="0"/>
              <a:cs typeface="AECOM Sans" panose="020B0504020202020204" pitchFamily="34" charset="0"/>
            </a:endParaRPr>
          </a:p>
          <a:p>
            <a:pPr marL="895243" lvl="1" indent="-285750">
              <a:buFont typeface="Arial"/>
              <a:buChar char="•"/>
            </a:pPr>
            <a:endParaRPr lang="en-US" sz="20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8653" y="393425"/>
            <a:ext cx="4825261" cy="317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7606"/>
          <a:stretch/>
        </p:blipFill>
        <p:spPr bwMode="auto">
          <a:xfrm>
            <a:off x="6758654" y="3847605"/>
            <a:ext cx="4825260" cy="282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393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cap="all" dirty="0">
                <a:latin typeface="AECOM Sans"/>
              </a:rPr>
              <a:t> </a:t>
            </a:r>
            <a:r>
              <a:rPr lang="en-US" sz="3000" b="1" cap="all" dirty="0">
                <a:solidFill>
                  <a:srgbClr val="323F49"/>
                </a:solidFill>
                <a:latin typeface="AECOM Sans"/>
              </a:rPr>
              <a:t>Alimentos y </a:t>
            </a:r>
            <a:r>
              <a:rPr lang="en-US" sz="3000" b="1" cap="all" dirty="0" err="1">
                <a:solidFill>
                  <a:srgbClr val="323F49"/>
                </a:solidFill>
                <a:latin typeface="AECOM Sans"/>
              </a:rPr>
              <a:t>agricultura</a:t>
            </a:r>
            <a:r>
              <a:rPr lang="en-US" sz="3000" b="1" cap="all" dirty="0">
                <a:solidFill>
                  <a:srgbClr val="323F49"/>
                </a:solidFill>
                <a:latin typeface="AECOM Sans"/>
              </a:rPr>
              <a:t> </a:t>
            </a:r>
            <a:r>
              <a:rPr lang="en-US" sz="3000" b="1" cap="all" dirty="0" err="1">
                <a:solidFill>
                  <a:srgbClr val="323F49"/>
                </a:solidFill>
                <a:latin typeface="AECOM Sans"/>
              </a:rPr>
              <a:t>urbana</a:t>
            </a:r>
            <a:r>
              <a:rPr lang="en-US" sz="3000" b="1" cap="all" dirty="0">
                <a:solidFill>
                  <a:srgbClr val="FF0000"/>
                </a:solidFill>
                <a:latin typeface="AECOM Sans"/>
              </a:rPr>
              <a:t> </a:t>
            </a:r>
            <a:endParaRPr lang="en-US" sz="3000" b="1" cap="all" dirty="0">
              <a:solidFill>
                <a:srgbClr val="323F49"/>
              </a:solidFill>
            </a:endParaRPr>
          </a:p>
          <a:p>
            <a:r>
              <a:rPr lang="en-US" sz="3000" cap="all" dirty="0">
                <a:latin typeface="AECOM Sans"/>
              </a:rPr>
              <a:t> </a:t>
            </a:r>
            <a:r>
              <a:rPr lang="en-US" sz="3000" b="1" cap="all" dirty="0">
                <a:solidFill>
                  <a:srgbClr val="323F49"/>
                </a:solidFill>
                <a:latin typeface="AECOM Sans"/>
              </a:rPr>
              <a:t> </a:t>
            </a:r>
            <a:r>
              <a:rPr lang="en-US" sz="3000" b="1" cap="all" dirty="0">
                <a:solidFill>
                  <a:srgbClr val="FF0000"/>
                </a:solidFill>
                <a:latin typeface="AECOM Sans"/>
              </a:rPr>
              <a:t> </a:t>
            </a:r>
            <a:endParaRPr lang="en-US" sz="3000" b="1" cap="all" dirty="0">
              <a:solidFill>
                <a:srgbClr val="323F49"/>
              </a:solidFill>
            </a:endParaRPr>
          </a:p>
        </p:txBody>
      </p:sp>
      <p:sp>
        <p:nvSpPr>
          <p:cNvPr id="5" name="Rectangle 4"/>
          <p:cNvSpPr/>
          <p:nvPr/>
        </p:nvSpPr>
        <p:spPr>
          <a:xfrm>
            <a:off x="420696" y="1347208"/>
            <a:ext cx="9441059" cy="3662541"/>
          </a:xfrm>
          <a:prstGeom prst="rect">
            <a:avLst/>
          </a:prstGeom>
        </p:spPr>
        <p:txBody>
          <a:bodyPr wrap="square" anchor="t">
            <a:spAutoFit/>
          </a:bodyPr>
          <a:lstStyle/>
          <a:p>
            <a:r>
              <a:rPr lang="es-MX" b="1" i="1" cap="all" dirty="0">
                <a:solidFill>
                  <a:srgbClr val="323F49"/>
                </a:solidFill>
                <a:latin typeface="AECOM Sans"/>
                <a:ea typeface="AECOM Sans"/>
                <a:cs typeface="AECOM Sans"/>
              </a:rPr>
              <a:t>¿ Que</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podria</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hacerlo</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mejor</a:t>
            </a:r>
            <a:r>
              <a:rPr lang="en-US" b="1" i="1" dirty="0">
                <a:latin typeface="AECOM Sans"/>
                <a:ea typeface="AECOM Sans" panose="020B0504020202020204" pitchFamily="34" charset="0"/>
                <a:cs typeface="AECOM Sans" panose="020B0504020202020204" pitchFamily="34" charset="0"/>
              </a:rPr>
              <a:t>?</a:t>
            </a:r>
          </a:p>
          <a:p>
            <a:pPr indent="-528"/>
            <a:endParaRPr lang="en-US" b="1" dirty="0">
              <a:solidFill>
                <a:srgbClr val="000000"/>
              </a:solidFill>
              <a:latin typeface="AECOM Sans Light" panose="020B0404020202020204" pitchFamily="34" charset="0"/>
              <a:ea typeface="AECOM Sans" panose="020B0504020202020204" pitchFamily="34" charset="0"/>
              <a:cs typeface="AECOM Sans" panose="020B0504020202020204" pitchFamily="34" charset="0"/>
            </a:endParaRPr>
          </a:p>
          <a:p>
            <a:r>
              <a:rPr lang="es-ES" baseline="30000" dirty="0"/>
              <a:t>-Tiendas móviles de comestibles que lleguen hasta las comunidades en las que no hay tiendas</a:t>
            </a:r>
          </a:p>
          <a:p>
            <a:endParaRPr lang="en-US" baseline="30000" dirty="0"/>
          </a:p>
          <a:p>
            <a:r>
              <a:rPr lang="es-ES" baseline="30000" dirty="0"/>
              <a:t>-Estimular a las empresas que dispongan de alimentos excedentes para que los donen a quienes los necesiten </a:t>
            </a:r>
          </a:p>
          <a:p>
            <a:endParaRPr lang="en-US" baseline="30000" dirty="0"/>
          </a:p>
          <a:p>
            <a:r>
              <a:rPr lang="es-ES" baseline="30000" dirty="0"/>
              <a:t>-Mejorar las aceras para poder ir a pie de forma segura hasta la tienda</a:t>
            </a:r>
          </a:p>
          <a:p>
            <a:endParaRPr lang="en-US" baseline="30000" dirty="0"/>
          </a:p>
          <a:p>
            <a:r>
              <a:rPr lang="es-ES" baseline="30000" dirty="0"/>
              <a:t>-Educar a la juventud a través de la creación de jardines de cocina en todas las escuelas</a:t>
            </a:r>
          </a:p>
          <a:p>
            <a:endParaRPr lang="en-US" baseline="30000" dirty="0"/>
          </a:p>
          <a:p>
            <a:r>
              <a:rPr lang="es-ES" baseline="30000" dirty="0"/>
              <a:t>- Desplegar tiendas de comestibles en las estaciones de tren y autobús</a:t>
            </a:r>
          </a:p>
          <a:p>
            <a:endParaRPr lang="en-US" baseline="30000" dirty="0"/>
          </a:p>
          <a:p>
            <a:r>
              <a:rPr lang="es-ES" baseline="30000" dirty="0"/>
              <a:t>-Comprar e impulsar los productos cultivados en la localidad</a:t>
            </a:r>
            <a:endParaRPr lang="en-US" dirty="0">
              <a:solidFill>
                <a:srgbClr val="000000"/>
              </a:solidFill>
              <a:latin typeface="AECOM Sans Light"/>
              <a:ea typeface="AECOM Sans Light" panose="020B0404020202020204" pitchFamily="34" charset="0"/>
              <a:cs typeface="AECOM Sans Light" panose="020B0404020202020204" pitchFamily="34" charset="0"/>
            </a:endParaRPr>
          </a:p>
        </p:txBody>
      </p:sp>
      <p:pic>
        <p:nvPicPr>
          <p:cNvPr id="5122" name="Picture 2" descr="Image result for mobile grocery stor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963" y="4879023"/>
            <a:ext cx="2692733" cy="17951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ommunity gard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6321" y="4879023"/>
            <a:ext cx="2393540" cy="17951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2488" y="4879023"/>
            <a:ext cx="1596360" cy="179515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school kitchen gard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9115" y="4879023"/>
            <a:ext cx="2711560" cy="179515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side wal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304" r="25353"/>
          <a:stretch/>
        </p:blipFill>
        <p:spPr bwMode="auto">
          <a:xfrm>
            <a:off x="10304053" y="4879023"/>
            <a:ext cx="1624090" cy="179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14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b="1" cap="all" dirty="0">
                <a:latin typeface="AECOM Sans"/>
              </a:rPr>
              <a:t>Los </a:t>
            </a:r>
            <a:r>
              <a:rPr lang="en-US" sz="3000" b="1" cap="all" dirty="0" err="1">
                <a:latin typeface="AECOM Sans"/>
              </a:rPr>
              <a:t>desechos</a:t>
            </a:r>
            <a:r>
              <a:rPr lang="en-US" sz="3000" b="1" cap="all" dirty="0">
                <a:latin typeface="AECOM Sans"/>
              </a:rPr>
              <a:t> que </a:t>
            </a:r>
            <a:r>
              <a:rPr lang="en-US" sz="3000" b="1" cap="all" dirty="0" err="1">
                <a:latin typeface="AECOM Sans"/>
              </a:rPr>
              <a:t>tiramos</a:t>
            </a:r>
            <a:r>
              <a:rPr lang="en-US" sz="3000" b="1" cap="all" dirty="0">
                <a:latin typeface="AECOM Sans"/>
              </a:rPr>
              <a:t> </a:t>
            </a:r>
            <a:r>
              <a:rPr lang="en-US" sz="3000" cap="all" dirty="0">
                <a:latin typeface="AECOM Sans"/>
              </a:rPr>
              <a:t> </a:t>
            </a:r>
            <a:endParaRPr lang="en-US" sz="3000" b="1" cap="all" dirty="0">
              <a:solidFill>
                <a:srgbClr val="323F49"/>
              </a:solidFill>
            </a:endParaRPr>
          </a:p>
        </p:txBody>
      </p:sp>
      <p:sp>
        <p:nvSpPr>
          <p:cNvPr id="5" name="Rectangle 4"/>
          <p:cNvSpPr/>
          <p:nvPr/>
        </p:nvSpPr>
        <p:spPr>
          <a:xfrm>
            <a:off x="608012" y="1584418"/>
            <a:ext cx="5258398" cy="5693866"/>
          </a:xfrm>
          <a:prstGeom prst="rect">
            <a:avLst/>
          </a:prstGeom>
        </p:spPr>
        <p:txBody>
          <a:bodyPr wrap="square" anchor="t">
            <a:spAutoFit/>
          </a:bodyPr>
          <a:lstStyle/>
          <a:p>
            <a:pPr lvl="0" defTabSz="914400" eaLnBrk="0" fontAlgn="base" hangingPunct="0">
              <a:spcBef>
                <a:spcPct val="0"/>
              </a:spcBef>
              <a:spcAft>
                <a:spcPct val="0"/>
              </a:spcAft>
            </a:pPr>
            <a:r>
              <a:rPr lang="es-MX" b="1" cap="all" dirty="0">
                <a:solidFill>
                  <a:srgbClr val="323F49"/>
                </a:solidFill>
                <a:latin typeface="AECOM Sans"/>
                <a:ea typeface="AECOM Sans"/>
                <a:cs typeface="AECOM Sans"/>
              </a:rPr>
              <a:t>¿ P</a:t>
            </a:r>
            <a:r>
              <a:rPr lang="es-ES" altLang="en-US" b="1" dirty="0" err="1">
                <a:solidFill>
                  <a:srgbClr val="000000"/>
                </a:solidFill>
                <a:latin typeface="AECOM Sans" panose="020B0504020202020204" pitchFamily="34" charset="0"/>
                <a:ea typeface="AECOM Sans" panose="020B0504020202020204" pitchFamily="34" charset="0"/>
                <a:cs typeface="AECOM Sans" panose="020B0504020202020204" pitchFamily="34" charset="0"/>
              </a:rPr>
              <a:t>or</a:t>
            </a:r>
            <a:r>
              <a:rPr lang="es-ES" altLang="en-US"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 qué es importante?</a:t>
            </a:r>
          </a:p>
          <a:p>
            <a:endParaRPr lang="en-US" sz="20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Se eliminaron 1.9 millones de toneladas de desechos sólidos municipales en el vertedero.</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Los desechos orgánicos, tales como los desechos de alimentos constituyen la mayoría de los desechos presentes en nuestros vertederos </a:t>
            </a:r>
            <a:endParaRPr lang="en-US" sz="2000" b="1"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Con un 20 %, Dallas tiene la tasa de reciclaje más baja de todas las ciudades de Texas.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Es poco probable que Dallas cumpla con su  reducción de desechos del 40 % para 2020.</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indent="-342900">
              <a:buFont typeface="Arial"/>
              <a:buChar char="•"/>
            </a:pPr>
            <a:endParaRPr lang="en-US" sz="2000" b="1" dirty="0">
              <a:latin typeface="AECOM Sans" panose="020B0504020202020204" pitchFamily="34" charset="0"/>
              <a:ea typeface="AECOM Sans" panose="020B0504020202020204" pitchFamily="34" charset="0"/>
              <a:cs typeface="AECOM Sans" panose="020B0504020202020204" pitchFamily="34" charset="0"/>
            </a:endParaRPr>
          </a:p>
          <a:p>
            <a:pPr marL="342900" indent="-342900">
              <a:buFont typeface="Arial"/>
              <a:buChar char="•"/>
            </a:pPr>
            <a:endParaRPr lang="en-US" sz="2000" b="1" dirty="0">
              <a:latin typeface="AECOM Sans" panose="020B0504020202020204" pitchFamily="34" charset="0"/>
              <a:ea typeface="AECOM Sans" panose="020B0504020202020204" pitchFamily="34" charset="0"/>
              <a:cs typeface="AECOM Sans" panose="020B0504020202020204" pitchFamily="34" charset="0"/>
            </a:endParaRPr>
          </a:p>
          <a:p>
            <a:endParaRPr lang="en-US" sz="2000"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393425"/>
            <a:ext cx="5183116" cy="311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3651044"/>
            <a:ext cx="5183115" cy="2943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784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3" y="626746"/>
            <a:ext cx="9761454"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b="1" cap="all" dirty="0">
                <a:latin typeface="AECOM Sans"/>
              </a:rPr>
              <a:t>Los </a:t>
            </a:r>
            <a:r>
              <a:rPr lang="en-US" sz="3000" b="1" cap="all" dirty="0" err="1">
                <a:latin typeface="AECOM Sans"/>
              </a:rPr>
              <a:t>desechos</a:t>
            </a:r>
            <a:r>
              <a:rPr lang="en-US" sz="3000" b="1" cap="all" dirty="0">
                <a:latin typeface="AECOM Sans"/>
              </a:rPr>
              <a:t> que </a:t>
            </a:r>
            <a:r>
              <a:rPr lang="en-US" sz="3000" b="1" cap="all" dirty="0" err="1">
                <a:latin typeface="AECOM Sans"/>
              </a:rPr>
              <a:t>tiramos</a:t>
            </a:r>
            <a:r>
              <a:rPr lang="en-US" sz="3000" b="1" cap="all" dirty="0">
                <a:latin typeface="AECOM Sans"/>
              </a:rPr>
              <a:t> </a:t>
            </a:r>
            <a:r>
              <a:rPr lang="en-US" sz="3000" cap="all" dirty="0">
                <a:latin typeface="AECOM Sans"/>
              </a:rPr>
              <a:t> </a:t>
            </a:r>
            <a:endParaRPr lang="en-US" sz="3000" b="1" cap="all" dirty="0">
              <a:solidFill>
                <a:srgbClr val="323F49"/>
              </a:solidFill>
            </a:endParaRPr>
          </a:p>
          <a:p>
            <a:r>
              <a:rPr lang="en-US" sz="3000" cap="all" dirty="0">
                <a:latin typeface="AECOM Sans"/>
              </a:rPr>
              <a:t> </a:t>
            </a:r>
            <a:endParaRPr lang="en-US" sz="3000" b="1" cap="all" dirty="0">
              <a:solidFill>
                <a:srgbClr val="323F49"/>
              </a:solidFill>
            </a:endParaRPr>
          </a:p>
        </p:txBody>
      </p:sp>
      <p:sp>
        <p:nvSpPr>
          <p:cNvPr id="5" name="Rectangle 4"/>
          <p:cNvSpPr/>
          <p:nvPr/>
        </p:nvSpPr>
        <p:spPr>
          <a:xfrm>
            <a:off x="608012" y="1584418"/>
            <a:ext cx="10056105" cy="3149580"/>
          </a:xfrm>
          <a:prstGeom prst="rect">
            <a:avLst/>
          </a:prstGeom>
        </p:spPr>
        <p:txBody>
          <a:bodyPr wrap="square" anchor="t">
            <a:spAutoFit/>
          </a:bodyPr>
          <a:lstStyle/>
          <a:p>
            <a:r>
              <a:rPr lang="es-MX" b="1" i="1" cap="all" dirty="0">
                <a:solidFill>
                  <a:srgbClr val="323F49"/>
                </a:solidFill>
                <a:latin typeface="AECOM Sans"/>
                <a:ea typeface="AECOM Sans"/>
                <a:cs typeface="AECOM Sans"/>
              </a:rPr>
              <a:t>¿ Que</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podria</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hacerlo</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mejor</a:t>
            </a:r>
            <a:r>
              <a:rPr lang="en-US" b="1" i="1" dirty="0">
                <a:latin typeface="AECOM Sans"/>
                <a:ea typeface="AECOM Sans" panose="020B0504020202020204" pitchFamily="34" charset="0"/>
                <a:cs typeface="AECOM Sans" panose="020B0504020202020204" pitchFamily="34" charset="0"/>
              </a:rPr>
              <a:t>?</a:t>
            </a:r>
          </a:p>
          <a:p>
            <a:endParaRPr lang="en-US" dirty="0">
              <a:latin typeface="AECOM Sans"/>
              <a:cs typeface="Calibri"/>
            </a:endParaRPr>
          </a:p>
          <a:p>
            <a:r>
              <a:rPr lang="es-ES" sz="2000" baseline="30000" dirty="0"/>
              <a:t>-Incentivar a las empresas y oficinas para que reduzcan los desechos que generan</a:t>
            </a:r>
          </a:p>
          <a:p>
            <a:endParaRPr lang="en-US" sz="2000" baseline="30000" dirty="0"/>
          </a:p>
          <a:p>
            <a:r>
              <a:rPr lang="es-ES" sz="2000" baseline="30000" dirty="0"/>
              <a:t>-Ofrecer programas educativos sobre la preparación de compost y el reciclaje en las escuelas</a:t>
            </a:r>
          </a:p>
          <a:p>
            <a:endParaRPr lang="en-US" sz="2000" baseline="30000" dirty="0"/>
          </a:p>
          <a:p>
            <a:r>
              <a:rPr lang="es-ES" sz="2000" baseline="30000" dirty="0"/>
              <a:t>-Instalar un centro de compostaje de desechos orgánicos en toda la ciudad</a:t>
            </a:r>
          </a:p>
          <a:p>
            <a:endParaRPr lang="en-US" sz="2000" baseline="30000" dirty="0"/>
          </a:p>
          <a:p>
            <a:r>
              <a:rPr lang="es-ES" sz="2000" baseline="30000" dirty="0"/>
              <a:t>-Incentivar y comprar productos reciclados</a:t>
            </a:r>
          </a:p>
          <a:p>
            <a:endParaRPr lang="en-US" sz="2000" baseline="30000" dirty="0"/>
          </a:p>
          <a:p>
            <a:r>
              <a:rPr lang="es-ES" sz="2000" baseline="30000" dirty="0"/>
              <a:t>-Poner en práctica iniciativas de limpieza impulsadas por la comunidad</a:t>
            </a:r>
            <a:endParaRPr lang="en-US" sz="2000" dirty="0">
              <a:solidFill>
                <a:srgbClr val="000000"/>
              </a:solidFill>
              <a:latin typeface="AECOM Sans Light"/>
              <a:ea typeface="AECOM Sans Light" panose="020B0404020202020204" pitchFamily="34" charset="0"/>
              <a:cs typeface="AECOM Sans Light" panose="020B0404020202020204" pitchFamily="34" charset="0"/>
            </a:endParaRPr>
          </a:p>
          <a:p>
            <a:endParaRPr lang="en-US" sz="2000" dirty="0">
              <a:solidFill>
                <a:srgbClr val="000000"/>
              </a:solidFill>
              <a:latin typeface="AECOM Sans Light"/>
              <a:ea typeface="AECOM Sans Light" panose="020B0404020202020204" pitchFamily="34" charset="0"/>
              <a:cs typeface="AECOM Sans Light" panose="020B0404020202020204" pitchFamily="34" charset="0"/>
            </a:endParaRPr>
          </a:p>
        </p:txBody>
      </p:sp>
      <p:pic>
        <p:nvPicPr>
          <p:cNvPr id="6146" name="Picture 2" descr="Image result for recycling programs in scho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3" y="4879021"/>
            <a:ext cx="3012095" cy="17951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community clean u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082"/>
          <a:stretch/>
        </p:blipFill>
        <p:spPr bwMode="auto">
          <a:xfrm>
            <a:off x="3507466" y="4843364"/>
            <a:ext cx="2797791" cy="18308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5623" y="4843364"/>
            <a:ext cx="1830811" cy="18308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compost facility"/>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0204"/>
          <a:stretch/>
        </p:blipFill>
        <p:spPr bwMode="auto">
          <a:xfrm>
            <a:off x="8377422" y="4843363"/>
            <a:ext cx="3550722" cy="183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5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8154150"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a:solidFill>
                  <a:srgbClr val="323F49"/>
                </a:solidFill>
                <a:effectLst/>
                <a:latin typeface="AECOM Sans"/>
                <a:ea typeface="AECOM Sans"/>
                <a:cs typeface="AECOM Sans"/>
              </a:rPr>
              <a:t>Equipo del proyecto</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744" y="1907367"/>
            <a:ext cx="1773885" cy="1795030"/>
          </a:xfrm>
          <a:prstGeom prst="rect">
            <a:avLst/>
          </a:prstGeom>
        </p:spPr>
      </p:pic>
      <p:pic>
        <p:nvPicPr>
          <p:cNvPr id="7" name="Picture 2" descr="A close up of a logo&#10;&#10;Description generated with high confidence">
            <a:extLst>
              <a:ext uri="{FF2B5EF4-FFF2-40B4-BE49-F238E27FC236}">
                <a16:creationId xmlns:a16="http://schemas.microsoft.com/office/drawing/2014/main" id="{134F0FFB-FA1B-446E-9DFC-3DDBAD53EA1E}"/>
              </a:ext>
            </a:extLst>
          </p:cNvPr>
          <p:cNvPicPr>
            <a:picLocks noChangeAspect="1"/>
          </p:cNvPicPr>
          <p:nvPr/>
        </p:nvPicPr>
        <p:blipFill>
          <a:blip r:embed="rId7"/>
          <a:stretch>
            <a:fillRect/>
          </a:stretch>
        </p:blipFill>
        <p:spPr>
          <a:xfrm>
            <a:off x="5685964" y="5300916"/>
            <a:ext cx="1013471" cy="865383"/>
          </a:xfrm>
          <a:prstGeom prst="rect">
            <a:avLst/>
          </a:prstGeom>
        </p:spPr>
      </p:pic>
      <p:pic>
        <p:nvPicPr>
          <p:cNvPr id="8" name="Picture 4" descr="A picture containing clipart&#10;&#10;Description generated with very high confidence">
            <a:extLst>
              <a:ext uri="{FF2B5EF4-FFF2-40B4-BE49-F238E27FC236}">
                <a16:creationId xmlns:a16="http://schemas.microsoft.com/office/drawing/2014/main" id="{2268DF8D-21FC-4F5E-9721-E6286D7EEE08}"/>
              </a:ext>
            </a:extLst>
          </p:cNvPr>
          <p:cNvPicPr>
            <a:picLocks noChangeAspect="1"/>
          </p:cNvPicPr>
          <p:nvPr/>
        </p:nvPicPr>
        <p:blipFill>
          <a:blip r:embed="rId8"/>
          <a:stretch>
            <a:fillRect/>
          </a:stretch>
        </p:blipFill>
        <p:spPr>
          <a:xfrm>
            <a:off x="7558538" y="5296109"/>
            <a:ext cx="2814021" cy="843938"/>
          </a:xfrm>
          <a:prstGeom prst="rect">
            <a:avLst/>
          </a:prstGeom>
        </p:spPr>
      </p:pic>
      <p:pic>
        <p:nvPicPr>
          <p:cNvPr id="10" name="Picture 13" descr="A picture containing clipart&#10;&#10;Description generated with high confidence">
            <a:extLst>
              <a:ext uri="{FF2B5EF4-FFF2-40B4-BE49-F238E27FC236}">
                <a16:creationId xmlns:a16="http://schemas.microsoft.com/office/drawing/2014/main" id="{A39C5AAD-3050-4F61-A015-E9DCADE45EB6}"/>
              </a:ext>
            </a:extLst>
          </p:cNvPr>
          <p:cNvPicPr>
            <a:picLocks noChangeAspect="1"/>
          </p:cNvPicPr>
          <p:nvPr/>
        </p:nvPicPr>
        <p:blipFill>
          <a:blip r:embed="rId9"/>
          <a:stretch>
            <a:fillRect/>
          </a:stretch>
        </p:blipFill>
        <p:spPr>
          <a:xfrm>
            <a:off x="1001896" y="4648545"/>
            <a:ext cx="3938359" cy="2170127"/>
          </a:xfrm>
          <a:prstGeom prst="rect">
            <a:avLst/>
          </a:prstGeom>
        </p:spPr>
      </p:pic>
      <p:pic>
        <p:nvPicPr>
          <p:cNvPr id="2" name="Picture 3">
            <a:extLst>
              <a:ext uri="{FF2B5EF4-FFF2-40B4-BE49-F238E27FC236}">
                <a16:creationId xmlns:a16="http://schemas.microsoft.com/office/drawing/2014/main" id="{92E68836-D9B6-41F0-BBFC-604400886D80}"/>
              </a:ext>
            </a:extLst>
          </p:cNvPr>
          <p:cNvPicPr>
            <a:picLocks noChangeAspect="1"/>
          </p:cNvPicPr>
          <p:nvPr/>
        </p:nvPicPr>
        <p:blipFill>
          <a:blip r:embed="rId10"/>
          <a:stretch>
            <a:fillRect/>
          </a:stretch>
        </p:blipFill>
        <p:spPr>
          <a:xfrm>
            <a:off x="3073615" y="2264512"/>
            <a:ext cx="7960442" cy="1585552"/>
          </a:xfrm>
          <a:prstGeom prst="rect">
            <a:avLst/>
          </a:prstGeom>
        </p:spPr>
      </p:pic>
    </p:spTree>
    <p:extLst>
      <p:ext uri="{BB962C8B-B14F-4D97-AF65-F5344CB8AC3E}">
        <p14:creationId xmlns:p14="http://schemas.microsoft.com/office/powerpoint/2010/main" val="3350386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2" y="626746"/>
            <a:ext cx="5399681"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ES" sz="3000" b="1" cap="all" dirty="0">
                <a:latin typeface="AECOM Sans"/>
              </a:rPr>
              <a:t>Nuestros bosques, parques y árboles</a:t>
            </a:r>
            <a:endParaRPr lang="en-US" sz="3000" b="1" cap="all" dirty="0">
              <a:solidFill>
                <a:srgbClr val="323F49"/>
              </a:solidFill>
            </a:endParaRPr>
          </a:p>
        </p:txBody>
      </p:sp>
      <p:sp>
        <p:nvSpPr>
          <p:cNvPr id="10" name="Rectangle 9"/>
          <p:cNvSpPr/>
          <p:nvPr/>
        </p:nvSpPr>
        <p:spPr>
          <a:xfrm>
            <a:off x="608014" y="1526667"/>
            <a:ext cx="5753164" cy="5816977"/>
          </a:xfrm>
          <a:prstGeom prst="rect">
            <a:avLst/>
          </a:prstGeom>
        </p:spPr>
        <p:txBody>
          <a:bodyPr wrap="square" anchor="t">
            <a:spAutoFit/>
          </a:bodyPr>
          <a:lstStyle/>
          <a:p>
            <a:pPr lvl="0" defTabSz="914400" eaLnBrk="0" fontAlgn="base" hangingPunct="0">
              <a:spcBef>
                <a:spcPct val="0"/>
              </a:spcBef>
              <a:spcAft>
                <a:spcPct val="0"/>
              </a:spcAft>
            </a:pPr>
            <a:r>
              <a:rPr lang="es-MX" b="1" cap="all" dirty="0">
                <a:solidFill>
                  <a:srgbClr val="323F49"/>
                </a:solidFill>
                <a:latin typeface="AECOM Sans"/>
                <a:ea typeface="AECOM Sans"/>
                <a:cs typeface="AECOM Sans"/>
              </a:rPr>
              <a:t>¿ P</a:t>
            </a:r>
            <a:r>
              <a:rPr lang="es-ES" altLang="en-US" b="1" dirty="0" err="1">
                <a:solidFill>
                  <a:srgbClr val="000000"/>
                </a:solidFill>
                <a:latin typeface="AECOM Sans" panose="020B0504020202020204" pitchFamily="34" charset="0"/>
                <a:ea typeface="AECOM Sans" panose="020B0504020202020204" pitchFamily="34" charset="0"/>
                <a:cs typeface="AECOM Sans" panose="020B0504020202020204" pitchFamily="34" charset="0"/>
              </a:rPr>
              <a:t>or</a:t>
            </a:r>
            <a:r>
              <a:rPr lang="es-ES" altLang="en-US" b="1" dirty="0">
                <a:solidFill>
                  <a:srgbClr val="000000"/>
                </a:solidFill>
                <a:latin typeface="AECOM Sans" panose="020B0504020202020204" pitchFamily="34" charset="0"/>
                <a:ea typeface="AECOM Sans" panose="020B0504020202020204" pitchFamily="34" charset="0"/>
                <a:cs typeface="AECOM Sans" panose="020B0504020202020204" pitchFamily="34" charset="0"/>
              </a:rPr>
              <a:t> qué es importante?</a:t>
            </a:r>
          </a:p>
          <a:p>
            <a:endParaRPr lang="en-US" sz="2000" b="1" dirty="0">
              <a:solidFill>
                <a:srgbClr val="000000"/>
              </a:solidFill>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Los parques, bosques y jardines absorben el agua de lluvia, ayudando reducir las inundaciones.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Los parques, bosques, jardines y árboles, ayudan a mantener la ciudad fresca durante nuestros cada vez más calientes veranos.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El 60 % de los residentes de Dallas tiene un parque a menos de media milla de su hogar. Esto es significativamente menor que en ciudades similares.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pPr marL="342900" lvl="0" indent="-342900">
              <a:buFont typeface="Arial" panose="020B0604020202020204" pitchFamily="34" charset="0"/>
              <a:buChar char="•"/>
            </a:pPr>
            <a:r>
              <a:rPr lang="es-MX" sz="2000" dirty="0">
                <a:latin typeface="AECOM Sans" panose="020B0504020202020204" pitchFamily="34" charset="0"/>
                <a:ea typeface="AECOM Sans" panose="020B0504020202020204" pitchFamily="34" charset="0"/>
                <a:cs typeface="AECOM Sans" panose="020B0504020202020204" pitchFamily="34" charset="0"/>
              </a:rPr>
              <a:t>Los parques no están distribuidos uniformemente, y aproximadamente 40 % de los residentes viven en “desiertos de parques”.</a:t>
            </a:r>
            <a:endParaRPr lang="en-US" sz="2000" dirty="0">
              <a:latin typeface="AECOM Sans" panose="020B0504020202020204" pitchFamily="34" charset="0"/>
              <a:ea typeface="AECOM Sans" panose="020B0504020202020204" pitchFamily="34" charset="0"/>
              <a:cs typeface="AECOM Sans" panose="020B0504020202020204" pitchFamily="34" charset="0"/>
            </a:endParaRPr>
          </a:p>
          <a:p>
            <a:endParaRPr lang="en-US" dirty="0">
              <a:solidFill>
                <a:srgbClr val="FF0000"/>
              </a:solidFill>
              <a:latin typeface="AECOM Sans"/>
              <a:ea typeface="AECOM Sans" panose="020B0504020202020204" pitchFamily="34" charset="0"/>
              <a:cs typeface="AECOM Sans" panose="020B0504020202020204" pitchFamily="34" charset="0"/>
            </a:endParaRPr>
          </a:p>
          <a:p>
            <a:pPr marL="608965" lvl="1"/>
            <a:endParaRPr lang="en-US" dirty="0">
              <a:solidFill>
                <a:srgbClr val="000000"/>
              </a:solidFill>
              <a:latin typeface="AECOM Sans Light" panose="020B0404020202020204" pitchFamily="34" charset="0"/>
              <a:ea typeface="AECOM Sans Light" panose="020B0404020202020204" pitchFamily="34" charset="0"/>
              <a:cs typeface="AECOM Sans Light" panose="020B0404020202020204" pitchFamily="34" charset="0"/>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0734" y="3462205"/>
            <a:ext cx="5222737" cy="306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0734" y="393425"/>
            <a:ext cx="5223181" cy="271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446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2" y="626746"/>
            <a:ext cx="10655997"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ES" sz="3000" b="1" cap="all" dirty="0">
                <a:latin typeface="AECOM Sans"/>
              </a:rPr>
              <a:t>Nuestros bosques, parques y árboles</a:t>
            </a:r>
            <a:endParaRPr lang="en-US" sz="3000" b="1" cap="all" dirty="0">
              <a:solidFill>
                <a:srgbClr val="323F49"/>
              </a:solidFill>
            </a:endParaRPr>
          </a:p>
        </p:txBody>
      </p:sp>
      <p:sp>
        <p:nvSpPr>
          <p:cNvPr id="10" name="Rectangle 9"/>
          <p:cNvSpPr/>
          <p:nvPr/>
        </p:nvSpPr>
        <p:spPr>
          <a:xfrm>
            <a:off x="608013" y="1526667"/>
            <a:ext cx="11580812" cy="4206280"/>
          </a:xfrm>
          <a:prstGeom prst="rect">
            <a:avLst/>
          </a:prstGeom>
        </p:spPr>
        <p:txBody>
          <a:bodyPr wrap="square" anchor="t">
            <a:spAutoFit/>
          </a:bodyPr>
          <a:lstStyle/>
          <a:p>
            <a:r>
              <a:rPr lang="es-MX" b="1" i="1" cap="all" dirty="0">
                <a:solidFill>
                  <a:srgbClr val="323F49"/>
                </a:solidFill>
                <a:latin typeface="AECOM Sans"/>
                <a:ea typeface="AECOM Sans"/>
                <a:cs typeface="AECOM Sans"/>
              </a:rPr>
              <a:t>¿ Que</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podria</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hacerlo</a:t>
            </a:r>
            <a:r>
              <a:rPr lang="en-US" b="1" i="1" cap="all" dirty="0">
                <a:solidFill>
                  <a:srgbClr val="323F49"/>
                </a:solidFill>
                <a:latin typeface="AECOM Sans"/>
                <a:ea typeface="AECOM Sans"/>
                <a:cs typeface="AECOM Sans"/>
              </a:rPr>
              <a:t> </a:t>
            </a:r>
            <a:r>
              <a:rPr lang="en-US" b="1" i="1" cap="all" dirty="0" err="1">
                <a:solidFill>
                  <a:srgbClr val="323F49"/>
                </a:solidFill>
                <a:latin typeface="AECOM Sans"/>
                <a:ea typeface="AECOM Sans"/>
                <a:cs typeface="AECOM Sans"/>
              </a:rPr>
              <a:t>mejor</a:t>
            </a:r>
            <a:r>
              <a:rPr lang="en-US" b="1" i="1" dirty="0">
                <a:latin typeface="AECOM Sans"/>
                <a:ea typeface="AECOM Sans" panose="020B0504020202020204" pitchFamily="34" charset="0"/>
                <a:cs typeface="AECOM Sans" panose="020B0504020202020204" pitchFamily="34" charset="0"/>
              </a:rPr>
              <a:t>?</a:t>
            </a:r>
          </a:p>
          <a:p>
            <a:endParaRPr lang="en-US" b="1" dirty="0">
              <a:solidFill>
                <a:srgbClr val="000000"/>
              </a:solidFill>
              <a:latin typeface="AECOM Sans"/>
              <a:ea typeface="AECOM Sans" panose="020B0504020202020204" pitchFamily="34" charset="0"/>
              <a:cs typeface="AECOM Sans" panose="020B0504020202020204" pitchFamily="34" charset="0"/>
            </a:endParaRPr>
          </a:p>
          <a:p>
            <a:endParaRPr lang="en-US" sz="2000" baseline="30000" dirty="0"/>
          </a:p>
          <a:p>
            <a:r>
              <a:rPr lang="es-ES" sz="2000" baseline="30000" dirty="0"/>
              <a:t>-Diseñar espacios abiertos para proteger mi vecindario de inundaciones mediante la recolección de aguas pluviales</a:t>
            </a:r>
          </a:p>
          <a:p>
            <a:endParaRPr lang="en-US" sz="2000" baseline="30000" dirty="0"/>
          </a:p>
          <a:p>
            <a:r>
              <a:rPr lang="es-ES" sz="2000" baseline="30000" dirty="0"/>
              <a:t>-Proteger y extender el bosque Great Trinity</a:t>
            </a:r>
          </a:p>
          <a:p>
            <a:endParaRPr lang="en-US" sz="2000" baseline="30000" dirty="0"/>
          </a:p>
          <a:p>
            <a:r>
              <a:rPr lang="es-ES" sz="2000" baseline="30000" dirty="0"/>
              <a:t>-Crear nuevos espacios de parques en las comunidades que no tienen acceso a parques </a:t>
            </a:r>
          </a:p>
          <a:p>
            <a:endParaRPr lang="en-US" sz="2000" baseline="30000" dirty="0"/>
          </a:p>
          <a:p>
            <a:r>
              <a:rPr lang="es-ES" sz="2000" baseline="30000" dirty="0"/>
              <a:t>-Enlazar las pistas para poder desplazarme de un parque a otro en bicicleta y conectarme con otros destinos en la comunidad (por ejemplo: para ir de compras y al trabajo)</a:t>
            </a:r>
          </a:p>
          <a:p>
            <a:endParaRPr lang="en-US" sz="2000" baseline="30000" dirty="0"/>
          </a:p>
          <a:p>
            <a:r>
              <a:rPr lang="es-ES" sz="2000" baseline="30000" dirty="0"/>
              <a:t>-Priorizar la plantación de árboles en las comunidades con fuertes islas de calor urbanas</a:t>
            </a:r>
          </a:p>
          <a:p>
            <a:endParaRPr lang="en-US" sz="2000" baseline="30000" dirty="0"/>
          </a:p>
          <a:p>
            <a:pPr marL="342265" indent="-342900">
              <a:spcBef>
                <a:spcPts val="600"/>
              </a:spcBef>
              <a:spcAft>
                <a:spcPts val="600"/>
              </a:spcAft>
              <a:buFont typeface="Arial" panose="020B0604020202020204" pitchFamily="34" charset="0"/>
              <a:buChar char="•"/>
            </a:pPr>
            <a:endParaRPr lang="en-US" sz="2000" dirty="0">
              <a:solidFill>
                <a:srgbClr val="000000"/>
              </a:solidFill>
              <a:latin typeface="AECOM Sans"/>
              <a:ea typeface="AECOM Sans Light" panose="020B0404020202020204" pitchFamily="34" charset="0"/>
              <a:cs typeface="AECOM Sans Light" panose="020B0404020202020204" pitchFamily="34" charset="0"/>
            </a:endParaRPr>
          </a:p>
          <a:p>
            <a:pPr marL="608965" lvl="1"/>
            <a:endParaRPr lang="en-US" dirty="0">
              <a:solidFill>
                <a:srgbClr val="000000"/>
              </a:solidFill>
              <a:latin typeface="AECOM Sans Light" panose="020B0404020202020204" pitchFamily="34" charset="0"/>
              <a:ea typeface="AECOM Sans Light" panose="020B0404020202020204" pitchFamily="34" charset="0"/>
              <a:cs typeface="AECOM Sans Light" panose="020B0404020202020204" pitchFamily="34" charset="0"/>
            </a:endParaRPr>
          </a:p>
        </p:txBody>
      </p:sp>
      <p:pic>
        <p:nvPicPr>
          <p:cNvPr id="7170" name="Picture 2" descr="Image result for great trinity for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963" y="4858324"/>
            <a:ext cx="2340595" cy="17951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ree planting dalla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2317" y="4858323"/>
            <a:ext cx="2694415" cy="17951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katy trail dallas bik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9272" y="4858324"/>
            <a:ext cx="3626615" cy="179515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historic fourth ward par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26869" y="4858324"/>
            <a:ext cx="2692733" cy="179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58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3" name="Picture 2">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4" name="Title 1">
            <a:extLst>
              <a:ext uri="{FF2B5EF4-FFF2-40B4-BE49-F238E27FC236}">
                <a16:creationId xmlns:a16="http://schemas.microsoft.com/office/drawing/2014/main" id="{FA337FA3-7711-4A83-8A40-6B76DAD83CB8}"/>
              </a:ext>
            </a:extLst>
          </p:cNvPr>
          <p:cNvSpPr txBox="1">
            <a:spLocks/>
          </p:cNvSpPr>
          <p:nvPr/>
        </p:nvSpPr>
        <p:spPr>
          <a:xfrm>
            <a:off x="608012" y="626746"/>
            <a:ext cx="10655997" cy="1095728"/>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200" b="1" dirty="0">
                <a:solidFill>
                  <a:srgbClr val="323F49"/>
                </a:solidFill>
              </a:rPr>
              <a:t>Tu aportación hoy!</a:t>
            </a:r>
            <a:endParaRPr lang="en-US" sz="3200" b="1" dirty="0">
              <a:solidFill>
                <a:srgbClr val="323F49"/>
              </a:solidFill>
            </a:endParaRPr>
          </a:p>
        </p:txBody>
      </p:sp>
      <p:sp>
        <p:nvSpPr>
          <p:cNvPr id="10" name="Rectangle 9"/>
          <p:cNvSpPr/>
          <p:nvPr/>
        </p:nvSpPr>
        <p:spPr>
          <a:xfrm>
            <a:off x="608013" y="1526667"/>
            <a:ext cx="11580812" cy="769441"/>
          </a:xfrm>
          <a:prstGeom prst="rect">
            <a:avLst/>
          </a:prstGeom>
        </p:spPr>
        <p:txBody>
          <a:bodyPr wrap="square" anchor="t">
            <a:spAutoFit/>
          </a:bodyPr>
          <a:lstStyle/>
          <a:p>
            <a:endParaRPr lang="en-US" b="1" dirty="0">
              <a:solidFill>
                <a:srgbClr val="000000"/>
              </a:solidFill>
              <a:latin typeface="AECOM Sans"/>
              <a:ea typeface="AECOM Sans" panose="020B0504020202020204" pitchFamily="34" charset="0"/>
              <a:cs typeface="AECOM Sans" panose="020B0504020202020204" pitchFamily="34" charset="0"/>
            </a:endParaRPr>
          </a:p>
          <a:p>
            <a:pPr lvl="0" defTabSz="914400" eaLnBrk="0" fontAlgn="base" hangingPunct="0">
              <a:spcBef>
                <a:spcPct val="0"/>
              </a:spcBef>
              <a:spcAft>
                <a:spcPct val="0"/>
              </a:spcAft>
            </a:pPr>
            <a:r>
              <a:rPr lang="es-ES" altLang="en-US" sz="2000" b="1" dirty="0">
                <a:solidFill>
                  <a:srgbClr val="323F49"/>
                </a:solidFill>
                <a:latin typeface="AECOM Sans" panose="020B0504020202020204" pitchFamily="34" charset="0"/>
                <a:ea typeface="AECOM Sans" panose="020B0504020202020204" pitchFamily="34" charset="0"/>
                <a:cs typeface="AECOM Sans" panose="020B0504020202020204" pitchFamily="34" charset="0"/>
              </a:rPr>
              <a:t>Pregunte a nuestros voluntarios si tiene alguna pregunta. </a:t>
            </a:r>
          </a:p>
        </p:txBody>
      </p:sp>
      <p:pic>
        <p:nvPicPr>
          <p:cNvPr id="1026" name="Picture 2" descr="I:\Projects\BuildingsPlaces\_Qualifications\DP+E\COD Comp Env Action Plan\400 Technical\04_External Input\4.3 Community workshop round 1\Boards\Images\image1.jpe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795" t="25360" b="9666"/>
          <a:stretch/>
        </p:blipFill>
        <p:spPr bwMode="auto">
          <a:xfrm rot="5400000">
            <a:off x="7043401" y="1732463"/>
            <a:ext cx="6877887" cy="34129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E8E2C44F-0961-45F4-9A36-5D06E9DC705F}"/>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53620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BB65B7-8B3C-4F20-A1FF-0ABB3FA3D65B}"/>
              </a:ext>
            </a:extLst>
          </p:cNvPr>
          <p:cNvPicPr>
            <a:picLocks noChangeAspect="1"/>
          </p:cNvPicPr>
          <p:nvPr/>
        </p:nvPicPr>
        <p:blipFill>
          <a:blip r:embed="rId3">
            <a:extLst>
              <a:ext uri="{28A0092B-C50C-407E-A947-70E740481C1C}">
                <a14:useLocalDpi xmlns:a14="http://schemas.microsoft.com/office/drawing/2010/main" val="0"/>
              </a:ext>
            </a:extLst>
          </a:blip>
          <a:srcRect t="-261" r="10896"/>
          <a:stretch>
            <a:fillRect/>
          </a:stretch>
        </p:blipFill>
        <p:spPr>
          <a:xfrm>
            <a:off x="-2" y="-12403"/>
            <a:ext cx="12234454" cy="6870402"/>
          </a:xfrm>
          <a:prstGeom prst="rect">
            <a:avLst/>
          </a:prstGeom>
        </p:spPr>
      </p:pic>
      <p:pic>
        <p:nvPicPr>
          <p:cNvPr id="5" name="Picture 4">
            <a:extLst>
              <a:ext uri="{FF2B5EF4-FFF2-40B4-BE49-F238E27FC236}">
                <a16:creationId xmlns:a16="http://schemas.microsoft.com/office/drawing/2014/main" id="{C51F9B10-5E18-4B0E-AA34-549205B36C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567" y="6034307"/>
            <a:ext cx="993392" cy="222760"/>
          </a:xfrm>
          <a:prstGeom prst="rect">
            <a:avLst/>
          </a:prstGeom>
        </p:spPr>
      </p:pic>
      <p:sp>
        <p:nvSpPr>
          <p:cNvPr id="6" name="Rectangle 5">
            <a:extLst>
              <a:ext uri="{FF2B5EF4-FFF2-40B4-BE49-F238E27FC236}">
                <a16:creationId xmlns:a16="http://schemas.microsoft.com/office/drawing/2014/main" id="{F01ADED0-4B88-44CC-98CC-0DDBC31882DD}"/>
              </a:ext>
            </a:extLst>
          </p:cNvPr>
          <p:cNvSpPr/>
          <p:nvPr/>
        </p:nvSpPr>
        <p:spPr>
          <a:xfrm>
            <a:off x="504997" y="387736"/>
            <a:ext cx="5705408" cy="2062103"/>
          </a:xfrm>
          <a:prstGeom prst="rect">
            <a:avLst/>
          </a:prstGeom>
        </p:spPr>
        <p:txBody>
          <a:bodyPr wrap="none">
            <a:spAutoFit/>
          </a:bodyPr>
          <a:lstStyle/>
          <a:p>
            <a:r>
              <a:rPr lang="es-MX" sz="3200" b="1" i="0" strike="noStrike" cap="all" spc="0" baseline="0" dirty="0">
                <a:solidFill>
                  <a:srgbClr val="FFFFFF"/>
                </a:solidFill>
                <a:effectLst/>
                <a:latin typeface="AECOM Sans"/>
                <a:ea typeface="AECOM Sans"/>
                <a:cs typeface="AECOM Sans"/>
              </a:rPr>
              <a:t>Plan de acción </a:t>
            </a:r>
          </a:p>
          <a:p>
            <a:r>
              <a:rPr lang="es-MX" sz="3200" b="1" i="0" strike="noStrike" cap="all" spc="0" baseline="0" dirty="0">
                <a:solidFill>
                  <a:srgbClr val="FFE512"/>
                </a:solidFill>
                <a:effectLst/>
                <a:latin typeface="AECOM Sans"/>
                <a:ea typeface="AECOM Sans"/>
                <a:cs typeface="AECOM Sans"/>
              </a:rPr>
              <a:t>ambiental y climático </a:t>
            </a:r>
          </a:p>
          <a:p>
            <a:r>
              <a:rPr lang="es-MX" sz="3200" b="1" i="0" strike="noStrike" cap="all" spc="0" baseline="0" dirty="0">
                <a:solidFill>
                  <a:srgbClr val="FFFFFF"/>
                </a:solidFill>
                <a:effectLst/>
                <a:latin typeface="AECOM Sans"/>
                <a:ea typeface="AECOM Sans"/>
                <a:cs typeface="AECOM Sans"/>
              </a:rPr>
              <a:t>INTEGRAL</a:t>
            </a:r>
          </a:p>
          <a:p>
            <a:r>
              <a:rPr lang="es-MX" sz="3200" b="1" i="0" strike="noStrike" cap="all" spc="0" baseline="0" dirty="0">
                <a:solidFill>
                  <a:srgbClr val="FFE512"/>
                </a:solidFill>
                <a:effectLst/>
                <a:latin typeface="AECOM Sans"/>
                <a:ea typeface="AECOM Sans"/>
                <a:cs typeface="AECOM Sans"/>
              </a:rPr>
              <a:t>(CECAP)</a:t>
            </a:r>
          </a:p>
        </p:txBody>
      </p:sp>
      <p:pic>
        <p:nvPicPr>
          <p:cNvPr id="7" name="Picture 6">
            <a:extLst>
              <a:ext uri="{FF2B5EF4-FFF2-40B4-BE49-F238E27FC236}">
                <a16:creationId xmlns:a16="http://schemas.microsoft.com/office/drawing/2014/main" id="{DD67AD2C-BE8D-44E9-B32E-5E35A845B95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11176346" y="5853001"/>
            <a:ext cx="748174" cy="748174"/>
          </a:xfrm>
          <a:prstGeom prst="rect">
            <a:avLst/>
          </a:prstGeom>
        </p:spPr>
      </p:pic>
      <p:pic>
        <p:nvPicPr>
          <p:cNvPr id="8" name="Picture 7">
            <a:extLst>
              <a:ext uri="{FF2B5EF4-FFF2-40B4-BE49-F238E27FC236}">
                <a16:creationId xmlns:a16="http://schemas.microsoft.com/office/drawing/2014/main" id="{EE5407F9-DC33-460D-A858-50F76C15382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flipH="1">
            <a:off x="270626" y="162770"/>
            <a:ext cx="748174" cy="748174"/>
          </a:xfrm>
          <a:prstGeom prst="rect">
            <a:avLst/>
          </a:prstGeom>
          <a:ln>
            <a:noFill/>
          </a:ln>
        </p:spPr>
      </p:pic>
      <p:sp>
        <p:nvSpPr>
          <p:cNvPr id="9" name="Title 1">
            <a:extLst>
              <a:ext uri="{FF2B5EF4-FFF2-40B4-BE49-F238E27FC236}">
                <a16:creationId xmlns:a16="http://schemas.microsoft.com/office/drawing/2014/main" id="{352680DD-3E42-48BF-B9DE-5CC0DE48C6F6}"/>
              </a:ext>
            </a:extLst>
          </p:cNvPr>
          <p:cNvSpPr txBox="1"/>
          <p:nvPr/>
        </p:nvSpPr>
        <p:spPr>
          <a:xfrm>
            <a:off x="5280260" y="4488338"/>
            <a:ext cx="6380014" cy="626508"/>
          </a:xfrm>
          <a:prstGeom prst="rect">
            <a:avLst/>
          </a:prstGeom>
        </p:spPr>
        <p:txBody>
          <a:bodyPr>
            <a:no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pPr algn="r"/>
            <a:r>
              <a:rPr lang="es-MX" sz="4000" b="1" i="0" strike="noStrike" cap="none" spc="0" baseline="0" dirty="0">
                <a:solidFill>
                  <a:srgbClr val="FFFFFF"/>
                </a:solidFill>
                <a:effectLst/>
                <a:latin typeface="AECOM Sans"/>
                <a:ea typeface="AECOM Sans"/>
                <a:cs typeface="AECOM Sans"/>
              </a:rPr>
              <a:t>Gracias</a:t>
            </a:r>
          </a:p>
        </p:txBody>
      </p:sp>
      <p:sp>
        <p:nvSpPr>
          <p:cNvPr id="10" name="Text Placeholder 12">
            <a:extLst>
              <a:ext uri="{FF2B5EF4-FFF2-40B4-BE49-F238E27FC236}">
                <a16:creationId xmlns:a16="http://schemas.microsoft.com/office/drawing/2014/main" id="{792A04F9-5C73-4D72-826E-9D06D1056D4F}"/>
              </a:ext>
            </a:extLst>
          </p:cNvPr>
          <p:cNvSpPr txBox="1"/>
          <p:nvPr/>
        </p:nvSpPr>
        <p:spPr>
          <a:xfrm>
            <a:off x="5980920" y="5315151"/>
            <a:ext cx="5949544" cy="2056407"/>
          </a:xfrm>
          <a:prstGeom prst="rect">
            <a:avLst/>
          </a:prstGeom>
          <a:noFill/>
        </p:spPr>
        <p:txBody>
          <a:bodyPr wrap="square" rtlCol="0">
            <a:spAutoFit/>
          </a:bodyPr>
          <a:lstStyle>
            <a:lvl1pPr marL="457120" indent="-457120" algn="l" defTabSz="1218987" rtl="0" eaLnBrk="1" latinLnBrk="0" hangingPunct="1">
              <a:spcBef>
                <a:spcPct val="20000"/>
              </a:spcBef>
              <a:buFont typeface="Wingdings" panose="05000000000000000000" pitchFamily="2" charset="2"/>
              <a:buChar char="§"/>
              <a:defRPr sz="2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990427" indent="-380933" algn="l" defTabSz="1218987" rtl="0" eaLnBrk="1" latinLnBrk="0" hangingPunct="1">
              <a:spcBef>
                <a:spcPct val="20000"/>
              </a:spcBef>
              <a:buFont typeface="Arial" panose="020B0604020202020204" pitchFamily="34" charset="0"/>
              <a:buChar char="–"/>
              <a:defRPr sz="24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2pPr>
            <a:lvl3pPr marL="1523733" indent="-304747" algn="l" defTabSz="1218987" rtl="0" eaLnBrk="1" latinLnBrk="0" hangingPunct="1">
              <a:spcBef>
                <a:spcPct val="200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2133227" indent="-304747" algn="l" defTabSz="1218987" rtl="0" eaLnBrk="1" latinLnBrk="0" hangingPunct="1">
              <a:spcBef>
                <a:spcPct val="20000"/>
              </a:spcBef>
              <a:buFont typeface="Arial" panose="020B0604020202020204" pitchFamily="34" charset="0"/>
              <a:buChar char="–"/>
              <a:defRPr sz="16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742720" indent="-304747" algn="l" defTabSz="1218987" rtl="0" eaLnBrk="1" latinLnBrk="0" hangingPunct="1">
              <a:spcBef>
                <a:spcPct val="20000"/>
              </a:spcBef>
              <a:buFont typeface="Arial" panose="020B0604020202020204" pitchFamily="34" charset="0"/>
              <a:buChar char="»"/>
              <a:defRPr sz="16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buFont typeface="Wingdings" panose="05000000000000000000" pitchFamily="2" charset="2"/>
              <a:buNone/>
            </a:pPr>
            <a:endParaRPr lang="en-US" dirty="0">
              <a:latin typeface="AECOM Sans Light" panose="020B0404020202020204" pitchFamily="34" charset="0"/>
              <a:ea typeface="AECOM Sans Light" panose="020B0404020202020204" pitchFamily="34" charset="0"/>
              <a:cs typeface="AECOM Sans Light" panose="020B0404020202020204" pitchFamily="34" charset="0"/>
            </a:endParaRPr>
          </a:p>
          <a:p>
            <a:pPr marL="0" indent="0">
              <a:buFont typeface="Wingdings" panose="05000000000000000000" pitchFamily="2" charset="2"/>
              <a:buNone/>
            </a:pPr>
            <a:r>
              <a:rPr lang="es-MX" sz="2800" b="1" i="0" strike="noStrike" cap="none" spc="0" baseline="0" dirty="0">
                <a:solidFill>
                  <a:schemeClr val="bg1"/>
                </a:solidFill>
                <a:effectLst/>
                <a:latin typeface="AECOM Sans"/>
                <a:ea typeface="AECOM Sans"/>
                <a:cs typeface="AECOM Sans"/>
                <a:hlinkClick r:id="rId8" history="0">
                  <a:extLst>
                    <a:ext uri="{A12FA001-AC4F-418D-AE19-62706E023703}">
                      <ahyp:hlinkClr xmlns:ahyp="http://schemas.microsoft.com/office/drawing/2018/hyperlinkcolor" val="tx"/>
                    </a:ext>
                  </a:extLst>
                </a:hlinkClick>
              </a:rPr>
              <a:t>GreenDallas@dallascityhall.com</a:t>
            </a:r>
          </a:p>
          <a:p>
            <a:pPr algn="ctr"/>
            <a:endParaRPr lang="en-US" dirty="0">
              <a:latin typeface="AECOM Sans Light" panose="020B0404020202020204" pitchFamily="34" charset="0"/>
              <a:ea typeface="AECOM Sans Light" panose="020B0404020202020204" pitchFamily="34" charset="0"/>
              <a:cs typeface="AECOM Sans Light" panose="020B0404020202020204" pitchFamily="34" charset="0"/>
            </a:endParaRPr>
          </a:p>
          <a:p>
            <a:pPr marL="0" indent="0">
              <a:buFont typeface="Wingdings" panose="05000000000000000000" pitchFamily="2" charset="2"/>
              <a:buNone/>
            </a:pPr>
            <a:endParaRPr lang="en-US" dirty="0">
              <a:latin typeface="AECOM Sans Light" panose="020B0404020202020204" pitchFamily="34" charset="0"/>
              <a:ea typeface="AECOM Sans Light" panose="020B0404020202020204" pitchFamily="34" charset="0"/>
              <a:cs typeface="AECOM Sans Light" panose="020B0404020202020204" pitchFamily="34" charset="0"/>
            </a:endParaRPr>
          </a:p>
        </p:txBody>
      </p:sp>
    </p:spTree>
    <p:extLst>
      <p:ext uri="{BB962C8B-B14F-4D97-AF65-F5344CB8AC3E}">
        <p14:creationId xmlns:p14="http://schemas.microsoft.com/office/powerpoint/2010/main" val="33098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a:spLocks/>
          </p:cNvSpPr>
          <p:nvPr/>
        </p:nvSpPr>
        <p:spPr>
          <a:xfrm>
            <a:off x="608013" y="626746"/>
            <a:ext cx="9982510" cy="776604"/>
          </a:xfrm>
          <a:prstGeom prst="rect">
            <a:avLst/>
          </a:prstGeom>
        </p:spPr>
        <p:txBody>
          <a:bodyPr vert="horz" wrap="square" lIns="0" tIns="0" rIns="0" bIns="0" rtlCol="0" anchor="t" anchorCtr="0">
            <a:normAutofit fontScale="975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n-US" sz="3000" b="1" cap="all" dirty="0">
                <a:solidFill>
                  <a:srgbClr val="323F49"/>
                </a:solidFill>
              </a:rPr>
              <a:t>Meeting the goals of </a:t>
            </a:r>
            <a:r>
              <a:rPr lang="en-US" sz="3000" b="1" cap="all" dirty="0" err="1">
                <a:solidFill>
                  <a:srgbClr val="323F49"/>
                </a:solidFill>
              </a:rPr>
              <a:t>paris</a:t>
            </a:r>
            <a:r>
              <a:rPr lang="en-US" sz="3000" b="1" cap="all" dirty="0">
                <a:solidFill>
                  <a:srgbClr val="323F49"/>
                </a:solidFill>
              </a:rPr>
              <a:t> agreement</a:t>
            </a: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8960"/>
          <a:stretch/>
        </p:blipFill>
        <p:spPr bwMode="auto">
          <a:xfrm>
            <a:off x="386925" y="2087165"/>
            <a:ext cx="9858375" cy="447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0E7B30FC-E15C-41FA-A258-0F70190841BE}"/>
              </a:ext>
            </a:extLst>
          </p:cNvPr>
          <p:cNvSpPr txBox="1"/>
          <p:nvPr/>
        </p:nvSpPr>
        <p:spPr>
          <a:xfrm>
            <a:off x="430076" y="1288684"/>
            <a:ext cx="11150736" cy="707886"/>
          </a:xfrm>
          <a:prstGeom prst="rect">
            <a:avLst/>
          </a:prstGeom>
          <a:noFill/>
        </p:spPr>
        <p:txBody>
          <a:bodyPr wrap="square" rtlCol="0">
            <a:spAutoFit/>
          </a:bodyPr>
          <a:lstStyle/>
          <a:p>
            <a:r>
              <a:rPr lang="es-MX" sz="2000" b="1" dirty="0">
                <a:solidFill>
                  <a:srgbClr val="00B050"/>
                </a:solidFill>
                <a:latin typeface="AECOM Sans" panose="020B0504020202020204" pitchFamily="34" charset="0"/>
                <a:ea typeface="AECOM Sans" panose="020B0504020202020204" pitchFamily="34" charset="0"/>
                <a:cs typeface="AECOM Sans" panose="020B0504020202020204" pitchFamily="34" charset="0"/>
              </a:rPr>
              <a:t>407 alcaldes representando a 70 millones de americanos se han comprometido a adoptar, honrar y defender los objetivos climáticos del Acuerdo de Paris</a:t>
            </a:r>
            <a:endParaRPr lang="en-US" sz="2000" b="1" dirty="0">
              <a:solidFill>
                <a:srgbClr val="00B050"/>
              </a:solidFill>
              <a:latin typeface="AECOM Sans" panose="020B0504020202020204" pitchFamily="34" charset="0"/>
              <a:ea typeface="AECOM Sans" panose="020B0504020202020204" pitchFamily="34" charset="0"/>
              <a:cs typeface="AECOM Sans" panose="020B0504020202020204" pitchFamily="34" charset="0"/>
            </a:endParaRPr>
          </a:p>
        </p:txBody>
      </p:sp>
    </p:spTree>
    <p:extLst>
      <p:ext uri="{BB962C8B-B14F-4D97-AF65-F5344CB8AC3E}">
        <p14:creationId xmlns:p14="http://schemas.microsoft.com/office/powerpoint/2010/main" val="1918911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AF678-7C68-449C-AC24-599A0DC6C34F}"/>
              </a:ext>
            </a:extLst>
          </p:cNvPr>
          <p:cNvPicPr>
            <a:picLocks noChangeAspect="1"/>
          </p:cNvPicPr>
          <p:nvPr/>
        </p:nvPicPr>
        <p:blipFill>
          <a:blip r:embed="rId3"/>
          <a:srcRect l="19401" t="26904" r="13113" b="6030"/>
          <a:stretch>
            <a:fillRect/>
          </a:stretch>
        </p:blipFill>
        <p:spPr>
          <a:xfrm>
            <a:off x="0" y="123290"/>
            <a:ext cx="12188825" cy="681346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8154150" cy="776604"/>
          </a:xfrm>
          <a:prstGeom prst="rect">
            <a:avLst/>
          </a:prstGeom>
        </p:spPr>
        <p:txBody>
          <a:bodyPr vert="horz" wrap="square" lIns="0" tIns="0" rIns="0" bIns="0" rtlCol="0" anchor="t" anchorCtr="0">
            <a:normAutofit fontScale="92500" lnSpcReduction="100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dirty="0">
                <a:solidFill>
                  <a:srgbClr val="FFFFFF"/>
                </a:solidFill>
                <a:effectLst/>
                <a:latin typeface="AECOM Sans"/>
                <a:ea typeface="AECOM Sans"/>
                <a:cs typeface="AECOM Sans"/>
              </a:rPr>
              <a:t>¿Por qué es un problema eL aumento de la temperatura?</a:t>
            </a:r>
          </a:p>
        </p:txBody>
      </p:sp>
      <p:sp>
        <p:nvSpPr>
          <p:cNvPr id="11" name="Title 1">
            <a:extLst>
              <a:ext uri="{FF2B5EF4-FFF2-40B4-BE49-F238E27FC236}">
                <a16:creationId xmlns:a16="http://schemas.microsoft.com/office/drawing/2014/main" id="{30EF6918-4367-4A33-9FB9-80D3966F6D18}"/>
              </a:ext>
            </a:extLst>
          </p:cNvPr>
          <p:cNvSpPr txBox="1"/>
          <p:nvPr/>
        </p:nvSpPr>
        <p:spPr>
          <a:xfrm>
            <a:off x="3164566" y="4262085"/>
            <a:ext cx="8154150"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200" b="0" i="0" strike="noStrike" cap="none" spc="0" baseline="0" dirty="0">
                <a:solidFill>
                  <a:srgbClr val="000000"/>
                </a:solidFill>
                <a:effectLst/>
                <a:latin typeface="AECOM Sans"/>
                <a:ea typeface="AECOM Sans"/>
                <a:cs typeface="AECOM Sans"/>
                <a:hlinkClick r:id="rId7" history="0"/>
              </a:rPr>
              <a:t>https://vimeo.com/151923918</a:t>
            </a:r>
          </a:p>
        </p:txBody>
      </p:sp>
    </p:spTree>
    <p:extLst>
      <p:ext uri="{BB962C8B-B14F-4D97-AF65-F5344CB8AC3E}">
        <p14:creationId xmlns:p14="http://schemas.microsoft.com/office/powerpoint/2010/main" val="1867489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AD3BF-469E-49BE-A0F1-3AA29D94AD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3" name="AutoShape 11" descr="data:image/png;base64,%20iVBORw0KGgoAAAANSUhEUgAAAE0AAABMCAMAAAAfi8onAAAAAXNSR0IArs4c6QAAAARnQU1BAACxjwv8YQUAAABvUExURQAAAP8A////AP//gP//Vf/bSf/fQP/jOf//Of/qQP/rTv/rRf/tRv/pQv/pQf/mP//rRP/rRf/sRP/vRf/sRP/tRP/4R//tRP/tRP/tRP/uRf/tRP/tRP/vRf/wRf/yRv/zRv/1R//2R//4R//7SEHL9EEAAAAcdFJOUwABAQIDBwgJCQwNGh06Oz1ATk9R5eXl5+jr7f1GdZPDAAAACXBIWXMAAA7DAAAOwwHHb6hkAAAAiUlEQVRYR+3MSRKCQBBE0ULFsRFwABkaBbn/GRGiwa2R1TvzrTI3X2S980Q+Vpen9aI9jrW0qb14fWu2UeuWWvXI1cqDq9kiic5a8Wau3cblw1S7h+5psYZhDcMahjUMaxjWMKxhWMOwhmENwxqGNQxrGNYwrGH+qHbt3322dU9tb4w5Be7QT0QGxr1IGTBjyPQ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data:image/png;base64,%20iVBORw0KGgoAAAANSUhEUgAAAJgAAACSCAYAAAC5WQNHAAAAAXNSR0IArs4c6QAAAARnQU1BAACxjwv8YQUAAAAJcEhZcwAADsMAAA7DAcdvqGQAAFB2SURBVHhe7b0JnF1Vle+/aq5KVWVOqIxkYg4zYVBARBBQEWxB5SkO/RoVW215rf1v3/Ov8PS1tsNznhpsRREEZRCQGUJIgJCEzCEJCSRknqtSqXl867vvXbdW7TrnViUECNq/T+3aa6+99trDWWdPZ59zC+RvHN3d3UPVHa3kNPWPUn98QUHBUPVxxI9Xr1h55epqsrxt6rWo61C3CZ6iTvl1KkN4tbq1Sq9SVxdi/0bxN2NgevGL1Z2m5NnqjlJ6ul78aepGBgEHjQu+xgWfcBIdw+K8TFdX1y6l1yq5XB2GN0fDC9RhnH/1+Ks1ML3IwaD0Qp6n/tuUdbbSVZnYHiQZRRryyRAH8ulweTVoEEObpfST6v/VGtxflYHpxapSd7mSH1R3nl60VIM6mIh17m8eKh8MTt2dmu4P6gj/VeBNb2B6ccrVu1h9jOpyvTjlA73AJpckH/PyyYKByvtwki4dUpnbPaT829Xdo47wmxZ9W+pNAr04F6jDqD6kF6FPTzVQJF1kQ7641wOaPz3ZPepuLywsvD8w/wuvHbTBi/UO/0hnZ+cipQM0nKXS4WVi+bT0xsdPk/HwcknyMa+/cAyt80r1Pq6OHvtNgzdFD0ajqvu0kv+kPcqkDPdvE9oObJF8T9vhJnWH/BbIIW1g2pgj29raPqs+hhX2pd5sYIjV8mdDBw+qkz23m9rb279XVVWF0R2SOCQN7Gtf+1pxTU0NPdbX1fVrWHYR+7uYxIPX4oIPBK/G2PKkZYP33ysqKn7wiU984pBbEBxyBrZhw4aL1fu+OnbX/wsDhBrZWnXXTZo06ZBaDBwyBqaNc7S67+udioH9Fw4Q2oZscVynblWW9YaiMOu/YdAGYWX4HfWXHahxadpeviEOJ2F/0hBn8d7vL83+wOszuj8dXoY21PZclm3TN3zF+YYamDYCD5jna6N8UV1xlie6JA/xHr4RPeBp2myoB0l8S5+mx/OTwgZor9toS2POYHQcb3zgadOXVq8k30BY0/Fw/otKP7tu3bo3dKrxhhmYVv7j6i3ShjgpwxHp6OiQxx57TObMmdPHyGhsa3BdWcpf/vIXueWWW6S+vj7wgMUDTxuMlySHb86HDT4+5huSZJJo7zCIrFHkZDy8nIVjeXM+nKVPUjdf2+ofAuMNwOtuYNo4VdpL/W7v3r2/3rx5c1Vzc3M2JtN7VVdXy8iRI6WxsVHq6upk69atgfbQdHL33XcHQ0QGg0OGhsfHoXfTpk0h3vh79uyR3bt3S0NDg2zcuDHQxGHY5IOsliuEkUdm37592VwzQB7naQvHiOUMFsZ5g/AwefO9DHQcjx/zsqC9b9S6/1H5r/tWT9+avYb40pe+dNoZZ5xx22mnnTbtrrvuCgZw8skny/vf/37RZbZs375d/vznP8sJJ5wgCxYskJ07dwZjOPXUU+WDH/ygFBUVhYt/7733ypIlS6SsrEwuvfTSYBQ6FMgFF1wQerbRo0cH3gsvvCBDhgyRK664QubOnSuLFi2S448/PpRl1apVIU/0vvTSSzJ79myprKyUkpKSoGfhwoWyZs0amTBhgnz0ox+VoUOHhgtnF9pfRLvg/sIDH7Z0Bs+3tIYkXQaTS0ofp4N+5ZVXZNmyZfLWt76VOqxX9lWFhYVzg8DrgNetB1Pjes9ZZ501c5ri6aeflm3btslJJ50kS5culV27dgUZehTo1tZWWb9+fYjHAOHZkLlly5aQBj4NiCFhKPRqZpQtLS3BADGm2j21gY+xTJ48Wc4//3wZNWpUiKPne/7552Xx4sXyrne9S7RosmPHjmCYGJ3eCPLiiy+GPAH5GaB9OAZxdsGN9vDpzTek8Q3egCwPC8fwPKV5CjJTe7QrMpzXHq+Lga1evfqzY8eOvVvnV1UYDgZjw9qUKVNk0KBBQQ4DowfBmOidMKL29nYZNmyYlJaWhsZkWKT3wcfQMDCGVIY/ePR+xcXFwUgZ8saNHxd06V0r5513XpizYUD0nvSOXAB6xkmTJkl5ebmMGDFCWlpbpEWH2NraOpk6dWoYtkFsJEkXF99ojyTeQOD1eR359Pk0BqeDk7l/VCP7YmC8xnhNDYwdeZ0r/Vh7kx/rhdPrXhyMaNy4cTmjOfLII8MwxvwLw8PYmPdUVVUFo0CeHgdgFPQ2l112mbz73e8OaYlnaMMQ0fGWt7xFampqgqHAJy0+YOh8+eWXQy+FMZEXQyCGxpzu0UcfDWWbMH6CjNR0pWWlwcAwYJB20czwYj+WTwKyJg88bYDn8/J6PZ2kJ/ZBVsd39Eb+udJh9f5aoSjrH3TccccdVePHj79Nh6KPYigMYUcccYRcdNFFMnHixGBEzKfocbiAGAdhLjBhfO31gpEdddRRwQgxJuZCl1xySRjOMB7Cmk8wIoY0esThw4cHffRg5DlmzJigE5reiAUAMsccc0zouciDC8V85eyzzw56kKGHnT59ekgPkLELlXSRLd77wNMxfFrve3ie0XE54jyMpofnhqLNmUoAi1P/NE13yvXXX3/fDTfc0BaYBxk9JTqI0EJX6RD4oPZYZ3PxqDw9DBVjCASE4dOLGQh7II+h4OMYOs0YAPI4ywNYHLIYLMNjHEfepGFofO655+SBBx4IvRnD7Oc+97lgsKQlb8pLuqSyJQG5OC7mWdjr9GGjYz0GL2dIS+sn+YwaSXqVx/HtS9Qd9JO0yTV4FdDCcmz5QS0sL1cEJFXKQBxIiw9obxPVIAVZ4/RpBpLe5x+XhV6KFSOLjuOOO06OPvroYHxJiNMa0vhp8GX2NBhIHv3J+PgNGzaEuWo+AwPKf02MrG9OrwJaSF60wLguyIYTK5OEfLJdG16S7pXPS+Gxp0rBhKlZ7v7pP1Ak5eF50ICwpw1p6YHXkSQT84DnGx3L+nDcg+WD9tiP6c2FkR20F1AO2iRfK8UzxduU5Chz4PlKpwFZk499AFVQNVgKnnlY2r/+GWl75E7p0l4nINu4+wPLL3aGJH4+HnXEGR9YnPHisLVLLGN+THtnfEMSLy6Ph5ePnabj2t2m7qBN/Pu3gAFCjevXWkCO9OYqyO443TPdNNsGTDKZVDMUHXbYYbm5kzV4EmgOYrvu/rW0fvs6aS0ul4ILrpCKD3xSSo4+PpOXxjfv3ibbl8+T2pdfkPbGfVJUWiZVYybJ6ONOkyETjpCi7PAaIyn/mOfrBPZH3vs+LgZ8kBSXD0l5ePTXg/l8na7f6LX5RIh4ldi/2qRAJ9Tf0QLl9lVYtTz00ENhblNdXSWjRo7SyXZp2ABlI7SxqSnscV100cXB0AaC7k3rpPUrH5Wmp+dIc5Ea5tTjpfKqa6X0vHfKxsWzZfNzj0n54BEy5PCjpGzwMOlobZZ6TVO/8UWprpkoR7z7ahk+7bg+FyG+MK6Rs5yei+7jYj0x8uk132ByPk0aDWIdRnvfkG+Sn5TGaO0wvquLoC8F5qtAT0kOEFqQj2iBfpcNsqkqt956a6BnzJiR2UMqLJLm9iArnbo627l9myyYP0+KCwvkqg99UI464kitma4Wmcqrz7gd6OAy43hBV6e0/fzr0viHn0tzc4e06Cyhobpatk+aKCVH6eT8w5+TUcfNCD0XaWj6bl0cNOzcLOue+LPsWD5fplz4fpn0tkulqDi5N/PwjW/w4Zj2SEoTy8ToTyaOt3Ds+ziQ1IP5NMBkDS7+au04bsmyDwjpNRoA1GCmayGe1UKE18bYIb/99tvDvtEpp5wixUVFojYkL+zolt8uaJN99c0yWJqkuqtZylv2St3G5VIqu+XYsRNkYlmF8pukqlNdd7NUdTRLtfrVhFW+ortdOnZul6aN63W47ZTd2jbr1U4KW0RGjpoqh139GRl9uQ6d4ycG44ortnXRM7Lq3ptl7Clny9SLPiDFaojAGtMjjQf8hQFxGCTxDLFe4PNLS+eRL0+vBzqtB/OyINYHlNegMmfp9eWzBweEvrUdIDRzntIv0synEeZh8+9///uwi87wZyjW7mfexm755hOtUru7QYZLgwztrJfhHep3NUpXwzppql8vR5ZXydTiAhmicUM7G2RIxz6NV9eeka/sVAPr0rlWJ4fQRdYyDW0TGaaL6jY1staiEqk690IZ+9F/kJoL3inFgzK794Cmo6K7Vi2WF+75tYw5WY3sgr/TjrWoT0N7WJw1vsklpfG8ger0MgMJgzS9IEkm3qbIhzhPoDw+4nKyugPavjjgVaRm/Dszrj17auW+++6TwYMHy4knnpgrZE+FRXTa5JyuvMi5oFuGDRopo6oOk03t9bK3q02Hr2Ip0AtfUISvVqRhYUjDUvWvU3VtUVaRGtphreqTRZHm1d4uOx54QJZc91lZ9L++LHsWL9ZRVy2SbMJ/7emOPkmOfM/VsmXBLNkyf2bgxQ3qYXH4OH8Bob0zWZMBngZeznyD1w/iPAjHaUzefC+TFJcE4s15GZeOQ6G5KdD+gsu839AM/1Uz5hsQ4aH1I488HB4i84iF542ucMEPthQoRSYqw1CHyMjyYTK0pFpeaqmXxs4OlSciI9YLytumxtWkZI32XiUZ+8mAJGpozeu3yOb77pVdS5ZIpxpdjMOmnyaTz3+vrHnkj1K7/sUsd2DwFwDaO4MPez6IwzEs3refuSQYPyk+5plOQ395+LDSl3PNs8H9wn4bmA6LZ2pmvE4WwLEY3Omnnx62IXhEE4O6dJnTcJcSOCqJoxDjyqt1vlaiRtYsHTrRV4FerkDl9mqdt6kbqxP8ChQZlCZJ8eBqGX/VlXLWzb+TyVdeKcVlmXmWB802fsb5UnPCGbL6wVultaHnRKzBGt8Qh5MwEBlDkqznxRd7oDAd+Ean6YLfXzk8lP91rn02OGDsV000E3bq5yvJUdzweOWXv/xleIjMI5akwhVpDmt0Rv6nxe2yr0En7dIilTppr+pUn8k8YaWrpFWaW+tl9Ya1ctqwKjnj8DEa3yrlXa066dexsH6XLF76jFTs3CWjtWNqVdeirkl7so7Kaik76Syp+cSnZPSFl0hReeahLuVJa+DWfXWy9A8/k+qaCXLUuz+sQ3bf55kecZzX7esdp/XpfBqQFAZpvKR4YHpiH+TbpjB4vT7e+CAbt1j9GeoGvNPfO6d+oBnQTX4TmgfGt912W9jXOuecc8KD47hwPbR2Mp3aa7HtEHjcYdp9atdVmJWhJKRZunip7K2vk49c/VEZnT2mQzVffOA22fN//1kmb9oaOrVmJvYFxVI4/VQZ8r6PyLD3vF/KazKnHgaKHasWydqH75BpF1who487tU/5gYWBjx8o8qU5EH1JyKcnbaM1Lc0AyvRljf9Wlu4XAx4itXucpu5r2WDYROXUpx3w84gLyVZFcUmBlOpEvURXiiXBL9TJvs62woQ/MwcoKiySo485WlpaWuWZZ56RTixJseellbL77htl3I6tUoZaZZdMmSIj//FfZOL3fiU1f/+ZYFzka4C2cJo/8ogTZPi06bJh7uPSXLcnV2aLB0lp4/g0GRw6fdg7L+vpNJ6FzTeXlkcSLM7SGJL4xovc17CFIDAA7M8c7EZdNYb37Gpra8PpUR77cLCPjIFdIPMNxCJiPvOvwM8xM04LHo7NYLQLn39eXln/inS0tcqmp+6XwS8tlxEqUzBkqAz60DUy+ts3y8jPf0UGHX1cGN6Azxc6Lk/ss01x+FkXSldbs2xf9pzOETMGDSy9yYJ8PKPNj/n98WiLmBfLWdj8mB+Hk5Amk8Q3XuSwgRuDwAAwIAPTyn9cFZ+XDcqzzz4bni1yovRAQEG9byCMkbFRy2FDzmmtf36OtCybKxOqhkrpWy6Sym/fKoO//D0pP/1sKczOtfYHdjMYKoaPlnFnnC9bFs2Rpp1bs9y+oGyk9el92GjvPHw4rneMpLSxS4LxB6rf6/J0GkxG9fNZUl477Bf9Gpgq4ivMfCsigA1V3s5hUs8pUsvUw4fjuBhJaWmg6dOPl90bX5a5f7hRaqadKNXXfkOK1biKz71ECnVSPxCgy1wSjF9zwpkyaPhh8spTD+hcsTPRmAB8f/F82Gjv4vT5wsgbPA28TnOGWOf+wnSZ3qQyJpVTebw53u9rcAPpwb6gSoMiei3eCGIY4wiubUkkFcyQLw5YgQ0mX1FeJscMKQxHl0sv/rAUXvIBHR6Hh1UJ8bHOpDzQZS5OYzT/eTY55e2Xye41y2T32sxTkbhcPr3R3hnf+wYLm844bPDpzfnwQJFPHr61h/nGB3GZDLG8ghcVvpAh05HXwFTZUB2y/ikbDA+yeY2Lc+qsGj18wTxtBfNwhQywcI5fUCitu7ZK9/Z1Ujt0osxfsbKXDPriPPLBp7F0uXAIiQwed3h4Trl+5n3S1sxWbkaGtLH+XNqsA5aHwYdNznT5NAZPA0tjsPSGWN7g9XsYL833QIc5YDIWtjywDaXz9mL99WCh90JhU1OTPP7443L44YfnXtKwDA2+AEb7wpmLC0zY87s62mXPwlkyZPIxMvX08+SFFcvD20AgTgvgGd/D52e0OR9vGHf6+dLR3irbFj0dwsSY7nx5xHEWNv3m4vRpaTyfsCGWN99kjOfTGDwP2sKeNqDHO+N5nzRKY1x5e7FUA1MFGBZfFgxK582bF97SOfbYY3MFssxiWBoP43l+El1QWCSNL6+Q9vqdMvTEc2T84Zm3YVhY8FjK4NOmwecX0+YbDcqHjdQJ/9tlMxP+3Ttyw7EB2rskxPw4T+KZw/IGOy+Z8NYPb6PzAjAvmvjyIBuXMYbJpOWbBNNpaSxsiHWBpHyy4by9WL4eLDf34n3FWbNmhQfZ9pZOkjP4sI9P4veCDo3tDXWy94VnZfCRp0jx4BFSWlwc3k1kz40hGngdA/GTkCRDE48+5lQpG1Qlm+c/QWSuUXF2EfCN9vC6TN543meL56c//amsXLkyLJp+8pOfyMyZM3NvQmF43Eykx+e9TUYQ4rnJ7XselseBwKf1ZYv5Fpcnn7y9WKKBqdJyP/ei8kzseVfRZ2iZxr6HyXlnfI+gVt2+FxdJQVGJVE7h9Glh2DPj1CvvP86fPz+ciiWtNYSVB3idnm+05wHTYTSuvHqIjJ4+Q3a/9ILUb3klxIG+5e1pfE8Dz08CG9OcPGHYZ6edtuXGZX/xjjvukB/84AfB58g5WzU/+tGP5OGHH5Ynn3wyGCZxnBr2ZTcfHi4tb5BUvlje6zKYTJxvvrlYmoFdoUpCAhqAg4S8/GrvNHpYZj5TaAsbrDBpKCwqlLba7dL4yotSPfVEKdHeKzzBVqvjgvCSLBeEb0x4+Hx8HnH+IKmMlsbLjz7mZCkuHyRbl82TblbKWTlL5/MBPq2H5WHOwALJeuW1a9eGl4VpW6YBK1asCCeB+TwCN/bSZct0Xtguo0ePCkeiMEZ6PmR92b1+K2cSLM7iYznCcT3Nj+F0MJ36UAhESBsiP0ZiumQqyTMse7s5DVYIyzQJcUF7ZLUyHZ3S8NJyKSyrkMrJR2tcjzwLCt7iZvOV4YXtEkubVHmLi30AHYcN0KgrrRoiY048S/asWSoNO7eFodOnM9rzgA+bn1Q+eIwG9FAYGQsn2ppPI2B473znO8M+I4cFy0pL5exzzpFJkyaHHo5PHtAOfFqBdjF9IM47DbE8gPbpkfFh8/PwPhYYEfoYmBaan7ML7zVyp/CNLE5LcIclNVaMNBlXkF4ygVZ2656t0rR5jVRPO0GKBw0OhwVNHiDHAoMTHCtX9nx+1OtN0g8Ix87Dhy3LmhPPVEMbLNuWPqNl6VSZDN/Lel2+rB5JfAyDm9Ze5Q/vLSi4iTG4p556KmwH8Ya5vVmOYTFNYChleOUTCLZVRHxcJ4PlH/sG0sU8kMQDafkoztR69XlG2cfAVHH4Gh69BA+0qRQfDbFNVQ+fWVoFgJeLKwTNMGS916DDOfbT80zQ0uLTqHysZO7cZ3MTXeBlQFyGpDIZ4vIYikrKZPwZF8gOHSYbdu1QJb3zsXSh/NmwxYOY9mEMh41qPtTCKQfqRI/GdzH4xBSrSnhvf/vbgxzXAIPkE1MMnUz0/YjidQOfXz4fZ3U3PrA44/mw1ddgdFZPn16sT8uqFa5T4UlU5I9//GM4SIiBWXccwzKNkcSPeZlwofZe22T7I7fJ8Le8W6omHa2F6GvMBhr3maefkfde9t6wqgWm1+tPow39pQFduqJb+JvvSOGww+SEyz6mPUbPdzE8Yh0gSc5g2xFBtrAw3OXQ9EjEsWJkrsXc02SJ61KZRl1R0qvRo8WIyw8Gch4sRiyTlsb4+FlsKiwsnJClA3r1YCrIT+BN4qwXXwTkizbMfdKMC8QZW2ZxAUEsmwl3Sf2qhVIyZJhU8lmAPMYFKFPNmJqwL+f3xYDXn0YbjJdPrlAv8MS3XiR1K5+X1rrdiXpArCNNzoDhYDC8dVXc0S6F2j5huGtvk2JNyhBoR6BMFnB2jl48ybhAUr4xr7+ygYGmMT5+1o3Xax2mV4ZeBqaGFLo4PhJnj4TSlDurDXRsRBb2csBkcfRebbW7pGnDKhlywtlSUNhzrsyn87TeIeGYEAcdbV/Ml9F050McH+fldVTWHC5N9ftky+LM7n6MWJfB6/AyxofT3Vgvcvd/iqxZnpF55I8izz+lUwY3RcARt+hp6d66McNU5PQQlw2bbzTwtEeSTCxLOI0X8wE8tSF+AS+HXgamF+o85lo80Ob1M7pU671ipVzUtEyAXXR8bwAWxqlG7b0WSNmIMVJRMyn3FhCwNOgLsi4vejHmJeyI+17MZA2WxvtJtOnH+fSgs7NbOnftkm1P3CXNe2uz3N7pgQ/Herx+Q4htbZHu52dJ944tCEn38ueke92q8PJx95ZXpHvpczon2C2ye4d0//77Igtn62qbz14FFQGmG3j9abByxGWKfYOXi+NAQlxyD6YCR6uySXyIl97LPxICZBRXhjAwH3ja4PUYzSHB9r27pXnLyzL4qJMzr6r1TdpHH+mZg9gyn6W9wZcPxOVLKpuHT2+yVWWlcm5pp1Qsf0Z2vrAg8ECaTp8/8Pq8LNwCmp/4lap3zkNSsFMNjaFxzTIp+L9flIJfXi8FN39He7VZOqzoyvn5x0Ua9pKwjz4fxo/LYfBpPJL4Xp85A3RSHjrCTFJ+7tv83sDCgUJ6L3bO6SWSFPhMPeKwR1wwgOZ9axZLcfUIKTtsIhEZ/gAaBhnKyNyEjUmfBrn+yuKdweiYX6+r6Rd0wTp42wbZ9dyj0tbSs3qN03tn8LQhyEBwVLytWQrmPSoF9/5ahN6rQ+egT/1FZOJRIv+svVZ9nRQ0N0kBe4PvuFIKho7stTKj7ml5eCSVKZQj63zYI74eSfLeAU2TO5zqh8iLePDKBWOzj7kOIAPLxGfm+SAOA8/zNL1XhzZc85Z1OrE/ImxPaGSIM/h0Bs9jP4hejH0jnpUa3wDtwyBffJI8GKS95dEVxTK6tUM6F82WvRvWBr6XNzoO0+DGA71o/umUoLtisHR/+J9F/rca2Onnq4zy6nUoHjpcusceLt0lZdLd3qpXqki62R8MiXvy8Xmk5QVimaR4z8tHJ4Uj3kVZMmNgymB2fR4vWnBKlXP2WX7OMr0CYHxgckZ73/gmD58ohkYebpfXTOxlzDEsjcHrZ4+ILxTa4yNfBsvPw4d9fCyfy0MdL57U6zysUotYuXap7Fo8W+2it7zRcdj0GnrxNYz+ggKlS0qlu2xQMKLwNvvxZ+ikfpYU/OyrUtC4VwqmHc+pSCl4RofRfQyRPflYHr4OVv4kxGkMltZgtOcn5WFhz1NwpDqs2MzATmtubh66fPnysMFny2ASGRKU5GByXsboGPReXTq5pfcqGzVGSob2fmnE0vi0nodDHsfNwFDJs1IMzeDTxshXfkMuP3VqW9LQpbMlbakRDU3S+Oyj0rQr/ey+159Wjpz+QVUi7/qwCMMf5nbeZdJ94llS8LZ361T5CpEKNbr3flwNboZ0X/pRLcDosI3ja5DT5fKCTuLHyBeXhDgPD+ptPO0weDZ5WqD5pxHn0QuwgrRPhhviC5JWqIE0LCCube8uadc7c9C4aVJYXNJr9TgQmH7y5Dkej4+Y8OcDsr6McRj0kVFXUVwkk8u6w+e4h9NaLzwne15aHuJM3tLg+7J5PxFqQN1nXyIyfjKVEpmhU5cjtLeqqFTD+4h0f/Kr0g1P26jgLB11rvy0TgZ7PsFkflIeA8nf0pqL4Xlpchb21zzLC9/oDQbW1dV1FDv3PEBlk88ryWcscWZJ6FMgNabmrevVsEqlbPSEPs8cY+TLgy0UtivY9ab8tqWSBPIwh05PG4wHgoz6e3WSP7+hW1o1VKJWNmznVqldMDN84M7kLY35BsoDD11+u8fTlsbKkdOhPitr0KE3fnjVj+ETfojuyTOXRtFHTwKIs7y9i+F5Xs7y8OUHUd7H8S8YmE6Sp9MLsPdlD7W9A0m0V260lwO9CqCus7lRWrauk4oxk6S4vDIYWKzXO9Lj+3gPVpL0YmytcDDPkJTGfF9WTxs8f0h5mcyoLpQS4vVvlLrG5x6XfexdKeJ0Bn4HgPNbnIhgU5jfZuJwIee4OLzJN/9928Rgf4/fFthbVydPPP643kArszF94fP17ZUEizM5L5uWzvheHj8tr6zcdOhgYK+88srRPDzGwOzuIrE5H47pGP3FtdXukI59tTJoIlslmTvc5I32zvjmG22gMjwr5fkdz90MSWnitD6cRre0d8rGtsxno+g61NakYv0qqVu5MNwwaeloR44WsSrn4zC//vWvwzf5OaHCaQnKi+FxY2cvSPgxMJ6icNCAKQtpuHE4dIDPyRZ7yM/NRH0Jk5YdAHTh+3LEiMubVn4P45u8OeORv6ez8WEvrEgLOGnu3Ln/QoOwPeG77xim1Mf5DDx8ZiDQugTf9+Ji6e7okKHHnwkzJ2M60vTF8HL0ujSsvTPgV6WWvyHWnRSf061+u17AfY/dLcO3rAl3I9LdHW2yvXKIjD7zwjCHDDynl/T8wATGxAlcei0Miq0V2hf5Ml1IcYBwqRofiyo+f8XP2WCE9G6E+c4tNw9hjItFGEbJPJm0/EIcc0+euNBD8lub7F+yujbQLvEvfcRltToDT6fB0vu0npdF6fXXX/9/CvWiTKfrpgAmZEDYnEfM9+GYb4Du1NVj0+aXpGqK9p4a9pWJZftzXg6DYk+Mi8B5doPJeVgac0l1tnKRuqSoUIYVdYfvawRJ9dnEaV8yW/ZtWR9kAPLep0yscBkiKRenGbjY9FCD1QiefeYZKdUbg4vO21oM9ZzaZT6JkTEX5qQrz125gTjiw7NhekQOIvAclqM99G6clmA/EFkOKvaHULesszB19tcjCV7G0hgf+LRZurTQhsf4SE6cURy2zAYMTd+2Z7t0NTdIxYRpKOg3DzCQPJDhLiY9DW2wtF5HTFue0Bbny9HY3i5rWrqF7xUZu1T9ods3yI5FT5Eww1SQzutny4dj3vRA/HwgQx9HpPmdJOZo9Ebw6JGsh7KXPTA05DiMyIkKRhc+1YAhchPRWzOkct2Qp/78rqb/VkgSfD09jQ5fb4PJmByI0/h0kWxJoVbqKA6v2c/lDRRpBcqHhldWSdmYw6WY/Z/eBUlFvjx8ZSg/F4S5ih2OTErreTHtw6a3Woe1kwYVCruGVlqkRukqsnbBk9LCs0GFlQUdlpZelTArXXogjACDoufh2DMOGqPgxqDXwyhND0bIs1b7XSerF/L0jpw0xsAI+7J7OgZxOMvDy1q58Y02mdgBLwego/jiQl3eV/HLZRTeIgyxgjSYXJJs4KnejsZ6adm8LrzQYXxf0CTE/Djsy2tDEr0Cc44YpPUuhufjm+6Wtg55sTWz4epbZ7B29kUrF0vdy5nj28hbGvO58PwWwIUXXhiMjGGSnyFkOsIvxjFysL2CkZ155pnhcCFzLw5SsuCCT10wJIwRHcSdccYZ4QtEDKUMsRgywyc3mMHqEpfJI66zwWR9PPC0wev16bIoLPjKV74y87LLLss9nPQgQZyxhb0y46fJ8zLtvrWLpX7FPDnswqukqKIyXCwva+gvjzRgYEykebWNt3I4fmzpDP3lZ8jx1G/ToWj3v35YRs9/IPPbh6Hg6BJZq/Vo+9QNctzV/yOvniQfYFCEmWNZ2A4XIsNNz7TFDh/GehhO6bljvZ5OOtGahjQ9aWm8fJKM8scUMjfg4iAUu6xQYtjg+eZ7mfBpys52aXpltVSMmRxeB7PUXrZXGkeDmJ/kqCB3M3c5ww1DEXxglY/T4KyBvMvJqt/R1Sn76L6y7QcPESb9w5obpXHJ09JYuzMT53R4PbFv5cFwzLjgEfZpMTbiPc/S47Mq9WHTG9MehNOc6QFep5fxzsvHccYv1O66xgoDPA3i8H5DM2qv3xNc2ZhJIWw6Y/9A4NNyQZiTMAlmT8hglQXImwM+DsRl0SYUvlUNt5eo0tU6TJasXabDZO9N0FgH8Lw4z3zwZTXE6ZP0DSQP02u+T2O05+Urh5XTyyhdVKh3Te6AN5EkMiELG50G4nwaD7Vladm2QQrLBkkZD7azfOAr4XUkIS3Op2U4YR4CzXZAGkhj6YClB1YmAKdCe5VJfKa/hx1AXGmhzsV2bJTapc9KZ/ZdAq/TAN1LbxTnwx4+nZeL5S08EFngedBxWyT5IKkO+EYT73UpCgqVkTMwr8CDBElxTlEyNE1nW6s0b31FykaOkaJB1WGIMcTpo8IFOl8ePs7S2vuDbA/4ExYg1uXr5GmTg9Og85xlzdqLdbt4dYQYJoc2tUrL0mekcUffh+1JZfc8aPL1eQMm/zbExzosjfGTwh6E/faTh+WblDbO28t4PkDWy5teRQGb0zUZOgOEYuUuQY5vcgDf0hgvQxeGobGjca+Uj54ghUV9Pz1g8LoMpjcJcf5WLsC2i19N+jgDPOObHuP5PCvLSmV6hc6PCjQuyyM20EoMVle8epHUvbQCTmCS3pzp87pxQTLrexmMgdWhvdCSBpP3vsHT3HCsZm2hYCANLgkWhx7TZfkY7fPwfEubTc8Pu/Qgy8z5XkmMpDjjeT0t216RwpIyKRs1VgV6CgPy6Y/hZU2/wYdtmAQMk/nyI+zjQSzT1JbZaLVtCsR9klJd9FXv2CT1y+dKu/bWUfJe+mLdBisHPuXHuNj7sjhL52ng+YaYxyYuP0zG2bkYyORzMZL4xqP81pZeDgPb5iM8jO8T9wfkQoZKd7a1SIs2funw0VJcOSTxaM7+5uFl0miW7uyJsZpkuInzBMYLZc2mNZ7XVaLj4DCdgJkKPOhsMBDDO9QQF82Wpt09C4sYvgxp5QaUl70wFiseaenTQO/9pz/9KRzGZHXNx1L4Jhm60eX19YeB5GeIytlZqP9aYHolJuR9kzEeyJcxWx8dHCzct0fKx05BSTamR6/X5/MA+OZi+DTmG21gR5xG5nGKIU235WsuF9Y4VqaD1cgKrRjZbAgaa4j2YoVhmFyZ45luYHqNtrJ6GeNRZmj2rIBPCyy958c+4CH4r371q/DZJx5V3XnnneHX8HgeihxPCdg3hGa/jYfyhNmLw8g5rUEczsoGjIfz4SQZyGBgsYDBCQbEMnHY6+nu6pbWHZuDoZWPHg8j8D1ysgl54JsDJmNhQ1xGwDDDw2LuXIYbm+R6fUZ7vX3i1W/Uyfby5q7wLNKDOCsJP5czXOeatYvnhEUNMD1gILSBh9ncHDyLBKEcURrK7Pmxb2BYxFjYaCUN7cHQy3Ghf/u3f5Mf/vCH4dkoP/f37e98W37zm9+Et8puuukm+f73vy+LFy/updPn6/P0tPlZuluvf+E2i0hCvrgYPbLaCO26euTc/eiJYXM17Vi0FToJdvGByXgegI+L+fQ8PELh2SR3JjCZ/vLL+eoG6yR5RmVB7lmkuV5QdaO0es3Pz5KG3X17TANh74AvOz0N5fVHjvpDrM98wPwLPQyP0Nx0W7ZskUceeSTMy1gAhN8i0Lnqyzqd4HETZ9d4S4vTzQyxGCjw+r0zJPG0bp19ahEJJCb0dIwgq37bvlpp1TlJ1RRe4O099/LpjZ+kPykurUyxfhzzMIYETioAnxb49NAWn/OV36iT/FWtBcIuV08OGZDaXJW2ZPn6FbJn5SIN987DaPR65/mAt7oYGjmmA3zaJB9nuoznabZr2O3n+6+cysCg2IQm7oILLgjPNDFqjGjq1Gly1llnhe0RHkFRDp6HMmTGsDzM94CHfkOY5EMYM05E2FySjFcGHWS1gZs2r5OiQVVSOmIMY1ZWIgOf3mA80+H1+jgQ8si6JFh6e3TEsANy5cvGx+mNZ/mA8uJCGV+S2fMCPgV0zum/UQ17Zc+8x6WjpWdhkZSHOQ/OdTEh55mhrfhIa+Xx5fK6Yz0G+BgX9WdYxMDozTiQyJyLM2hsh7CFwXBseRGPIfKIygzUI87TlwlnNHx1nYU6P2kgYJH5kCTjeUZ36fDYuG6FVE09IVTKF2igSMsr1pVPN3s/DJNsutrqyWC095PiOzq7pV7nkyGbbFY9UhlYCYbpjdS+eJbs25o5up2kO4mHcd17773hRAWfKo2RlCbJNxowHKKLYY+TG5yY4TAiJzPe8573yIIFC8LE/tJLLw2nOzhvxrSCkx8Mj5zy4PwZK3JDnFc+u8nyuwo0oy8q8R1CAzW0fCB909b1suOpe2Tsuz8uJZVDsjEZHIw88sHrx2e1xBzk4osvlpNOOinEe/iyWJzn1et8ZO2/XC3HL3koPC4iJogZnSED2CtbUVkt5V/8oRz53k9kuRkwD+SQIEMPPSuwHxWjfHxs7vzzzw8XGVg9BtJesazVg8WNhbnRCdvcjmGRvOih4CNjeTNM0stRzrgMnjbEPBceSm6571HGCQHCuIEC2cYNq8LOffGgvr8pdDDyyIe4ogw3THAZfggT751HzKNEFaUlMrUsc+DQYhDJ0fzLFp3V5MimfbJn/ixpb24Kb4XzRIGVGauyb33rW6EcHFHnvP2NN94YVnAf+MAHwpzILjCwcpjfob1Nq84nW9VIcZ2tfX8zAN/XEX34GJUP4xgWbfgj3ucN34ZNQ4caJB/kg9epc7QONUKDlwMu1F507bXXtmmhen3n3C62FcYUWOE97f3CwiItSIPULZ4tg484WcpG9HoKlYq0PDzivEGSXAwajokqJ0M5wEf3b0jKy+smprGhUdY+eJeM2r42GJAhK5ZpzSwfjx+r36kWV3LiubJ64xb52U9/Kr/97W/DkMTeEj0HWwP0XhwefN/73hfO0vu6+TKF8mh43Z/vk1W/vEm2zJwlW2bPkVIdAqsP73m5AzRs3iy1q1dLOfOt7KOhUA+n70DQ3tgoq//wh0BXjR0rG3QVumvRIhlx/PGBZ+BTqLv0hmnTUaNC53aK6wtPPvnk9TqBDXthhrRCeR60b4wQVrJl+wYCUjZ6bOAbvH5DEi/O12TivGM5EOsjjLNHR3Ze3/hJOrxutA0qKZYj9UYP97cyyAI+IsFBE6eAX66BoTpF2LV4jgwdMlROUCNiLkOPwHyGORE91qc//enQazGpDmlRrCBvK5+F0b/r+UXSuqdWxp53rox727lSMXpUMKYWXRW27N4je196WdarEa688T+lfsMG2fvyOtm9fIXsW79emnfskC1PzZbGLVtCL7RPb7Y9K1fJjgULpXHbNtk+d540aBxoVCPdqrLNOzMflAH0WNtmz5Z9qhfs0V54hy4QAPo3P/GElmG3NOl0YsUvfiGv3Hcfn15nA78jtNvlH/7kFRXFUmMNa/AXwSps8LLQmehu2buEu2uEVE46tpeMIU7nYfnFeYGY359uD1ZELM+Z6DPJ9RNXYLotvdGE6vVuXP3g3TJ6W6YHCyJR8eCFlMpntdnV1io7dQU97eIrZcaZZ4WP/TLBZtn/jne8I0yq7eGzzzf2DYQ3z3pK2mv3yBB+r6C8QqomHS7r7/mzbPjLg7Jj3nzZt3GT7Fu3XrbPflqGHH2krPyPm2TjAw+F+dXGRx6Vzep2zFsglRPHy6qb/lM23PcX2fjwI7JV9e5QA9u9dJnGTZDlP/qJbHrkMal9YYWMPn2GFOuKslOHw40PPywtOty3ac+7TYf8Mr1py7SXWvj1r8vWJ5+UbTqXhPfS738vnTrfHPO2ty3/5ve+98sw47t1iazq1O4nqleuorkGdw54mh9S6KjfowXYKeXjpkhh9qSmwcumIdbrXcwfCEyOOQbP9vyjo1iX1+npMjWE0aU6R4GFUyMi2juD0eEg4qqFsvvFJSEJc0C+ff/3f//3fX5vICl/QNhcgF6DvavXyAbtpTbqENWivcXEd1+iF/sZNZDnZMrll8qIE0+QMRe+XYYfPz0MU5OveJ9UqyHWrXlJxugCorWxQXbOf17ncvUy7h1vl8NOP02H01FyxMeu1p5Me7knZ0nj1m0y7l0XSd2La0KvmIMOfzt1MfLynXfK3hUrwnBIOSrHj5e3/PjH0qGGvFv5NeedJ+N1JVpZUxPm9sHA9rbIEioQXD/wvYgH3KZNL0lReWU4+xVLWbq09AYfn0bnQ5IcPPuFOM6op8mYn6PVFWmXNIhrbEmUhgxO/xkbBJ7Gl+m4UL31ZalbNEs63UYlPaet4kCvvBL8nIOhhjZeDers//ipnP7Nb8iI446VssFDpFjnlNzMJTonK1T9RWUVUkxY+UO1ty4qK9ebvk6HsnU6fxonpdrLFOvqsHLcWCllRTumRofb0Zq2WBcmLdpL7dJF2madQ08LcgGUSXUe9/nPy/k6n5z0wQ+GYZO5WenQoVKpN01JdbV06kKkSHs80umNsYSkobba7nNCy2VhlRwwtPJdmiEfNSkbVRN+SEHC3lFPY8V3qMHLxPBpjEYuThOnTQqzeUhPwjzMf8MCEB+XL/DU59MBG9q6+R16ZfIv21JKm2+5EQ5O/w3XNM3zn5R92zLzFmDlwjfa5+vLEftd7e2hh1n0jW/Jwv/z77LpiSdl9W9vCcZROmKYrLntjiC3Z9ly2bVkmXTo9eCDKdWTJobhlBdvCnVFjDF0dXSGR3f4EuhOvX7tMmSqLoKmTFJ+ezDY8lGZH4igXGEFqb05xkPJeddi1CmnyM6FC2XeV78qTTp3G3vuuWE43TxrljTX1qpNZeeuY9561ZYLjiz9H0VFBWFyQqWsAYBvBKN7NVBBoVr+Rmlav1KqjzxFrTrzO0Omx/s+vQ/HPvBlACbvZdLCpt9Az0EPwjcf2HylR/Nl8PLGA8WdHTLiyTuldPMa5QVWAHRoaPULssWk9wJ4Zfpvp04Zuo6dIcOnHhcEY/04q2NS2KNoUIWU6aKBOVFxZaVUThivvdcgmfy+y+Sws85SfpkMO/YYKdKepkqNarjSw486UgbrSrNs2JAwpA475igZefLJUq4LhCHTpskgnRNiUKxGWTSMPftsKdcerlUn7KNOOVlGqI7whR8tS5n2VMN1Hsk8izIM1vTIY3DtOhxP+bu/k3E6PBbzkL64uGHcOed87oYbbujK1eLZZ+ffV1pS8J7elzQdviGgaxc+Ka07NknNO69SS9f5VzY+Df6CpiHOYyDysUzMY0+Kr/Gwm+33ftLyqtWJ7YovfVRmLH1YjUZ7HlOFuMuqV67ZuA1sWVxxrRz7+W9JRXXfz2L5PIHPN5Z9M0HLfr/e0JdC5yYE3QUFj/dupR5QWXOGXEOo62xqCOfuK8ZPDd9btZMTcZqk9MD4sXy+ho/9GPDjdNAchaEX4yG4B3EmC0J69SvLSuSYisJwZNqAFKLBh2FR6kOGoP7jyGDH4tlSr3NTEOcBfBja6mOyFm984Gl+/SOUNeuA0T7OEIcNQT573ZKQlsYQxT+e9XsMTOd4DyFjgvhG+0YwEBcaQGmORXc214ePmrC6MHnfQB6muz/9wOJMnrDFAR9vMDkvC00DcsKCZ3AciwFxOkNIrz7zmAaOUmgUvRc8xLwzXi8os1xbd8imNbJrwZNhso9+ywPfl934Mc/zjTYQXvj88+FRExu4HMPhizvUD3/VypWZejidPgw4mMjxHG66+++/P3dUO84rH0yvpVH6oUAocgZ22mmnsazMnfm1grhEwRmM5ocBGl5eruP5ZJ0Y8spY77uA9F6H+eYsDlg88DQweU9bWnwf7+F50Ez2+U4EO+s0pukxHSZnaFcDq1NHrYxLdBDJ+mHYxCeSf4SB+qPbWqX+6fulac/2oNc7g4V9WxhMLq4rwOcJBScj+Fgdvy3FsWgeT3GSFZ83qzjvhdEhz7NZniSwL8hi55ZbbgkHENHDz/PwNSCO8ICwh7ZxY+6ULbp4AkFeHUz6lReXS9NwvjD3+LFnEqK45ppr+CrdSZlQD0gYI6OwUFp3bZK6Zc/I8DMukpLKaiKyEhlYWitMku9hYeIA4VjGkMQ3+bQ8oDEyjvBgaEz2LQ2wfAOUV9jeJoOeuEsqspP8XtHqrFcLDjobRg6aVdOuvbuk68iTZNjU8NG/AJ+P5Y0f1zuWi2XouTjvxSMwjISzXOy1cRqCpwZPPPFE+M1PpgT03vfcc0/48iJGBjBOjIZvX6AHHfyCCo/VeE6K0dLbc6wHPmHSnqyLBRZNViZcFn/Syf2fs3RPDwZ0Yna7TxAl7Nso3Z2yb82S8MyxfGRNn1OrviHy+R5xHj6cRiNnzmBpPY8wjh+U4iLQi8XzDpMP+tRv1Au2Ovv5pgBlIoILxtVTjF4I8RrHBm1Nwz7Z/tid0sInyBVWLl82Q8wzuSQ+YAMZfRgD3xfjhuFUKhefTWUMjWedc2bPCcMhNxVhHrrTm7Gi5vMRPMrixuPIED0YH8/jtCunP+i5OAzJsSd6PY70IBuDcihuD4EsehnYqaeeytiZ+22WbIKc3wtawfZ9deGbE4OPmaHhXp1hQNwoaUjSb2m9jjQ6DV7G58GWBStJ7lacwctAE6rSC3VsRebIdAy0Y2SWytcC2rIPu0nLn5Udy3t+iiboz+bn8wVxuX08NPHG49wXF5tvi9HrYDBzdU5Gj4MMRsRNNGnypDBMYnAYDAbFcRyehZKGx2nsE/IAHh49I8Mo0wjywJBpN4yYL/uwAvdly9KbtGyPBUYWvQwMqNCvsmSfi9g7rOP52qVSVDkkfNREU2bYCbBCxDB+nA+gMsbHT5Lx6C8P4HVwZ3Jh6PYNcX6E+ADdi81dmW+0ZmEa8WFblBPpRZdoYMyurbJ11p+lPTsXil1cft82Ph7a+xiJLVwY5jhYuEeHPHz49GgMn5xOxbAwMHslDsNDLzwM0Xg42sZePuGwAEZnH2exXt/KZrTiFvV7nbHuY2Cq5DdxZUkML+e0+fjeV+NLy2Tw0adKQWlZrgFAL1l1lt7HxfB8fA7oMZ+A5gAcDWhx5nvaKur5HnEZOPPEMMl8Iv7Gvk9fpnfqCLWQ3GtrikxOGT+Iqgtels4hy6doo9o7pWv+47LzxfAEJYeksgJfH5DUhjh6Ej5XxalVDIxTrOzxHXfccaGnYfhjyKRH42US5mVM5JHD+Oix7LfAiWNoJS0P5C+//PKwwmSSz9DKqRBOvloZvA+0U7g5S+ZgbdULOjeZqR4/BxLCVjmrNL/rWLt4ljSueyF876vYTe7peczCY6TpMxqf9BgUk096GV3dhvkF8ZxIpStHjjx8GnxDnL/p9yCMETO34EJcdNFFvWQsTdveOtn1//03OWz+g2FFFFaM2ay8Spd9jg/LRIhfW1gk9Vd/SU76zNelKHuaIobVw+pmNPB1tHhf5tcbUVnn6nU4KzAc+vRgQBP0GiZ9RcIPWTXWScO6FVKpq6LwOUyFjcmsVljCWuYA2nR4fV4GWDwTSd7J42O3TDhZZtO9042z0qHXQYaeh7kC8yjmCziW0GZgpj/OCxrHaVfueoYI/4KugRStHZ2yvV2HBQLZa6nqggvIqiUY+OpbViYCiDtMe7H2p++XnasWBp6Vw2hgbWB0DM9Livcwna8lXBn69F4g0cDq6+v/pIWrS66ozr3WLA0NW3n4MWpwRdKmPQ4vuN5xxx1hGYwh2HiNo4fB+bD3cR6cXWcIw1DZAMSn52J5zeqHTUR6Nbp+Hl5z/JiXS9nHYaVjOr1eo2l0T7OiwkjZtuAcuvFDeqU5Mn1EWXfiJD/AsvC+0REGaxc47OUXZPPMe6SNn+iLypgEH290nIby4jysDtyI7GUxKhhi2YEiTmflUD62kjnyGqHv0k9x8803d3zyk5+s0ES9P62pCtvra2XP80+E9x3LJxwly5ctDd9sf/TRR8PF51Afcyd6HfZPMJB8Dhl6KQ7j0QtSaPjMuZg3YDAYF8aITlZ/5EEvhaPnYU7B3IEejDmHraCskQ0W9vxgyO0doewcCrRXxgAytfV75fm/3CXjd7zc624kOc2NFvNjWJwJkKaso1u2aBuWHHe6DK7hg78ZvsHKlVR2YOWPaZAU5kN83Dy0L/MsnxbDo61ZPdpz2TTdaUBO3b+ry+3eeyT2YEB7oB9oBnWWCf/5HMC+FxeqQr0bdXKvJRB+qBxkMwqO3osLjuMCGp3Gw4AMGA0GxwSUiejGTRuDsaGTOHpHVjQsyc2QWe0wNLKcZsntGyatkeDj0MkSvqOzIzwIJ+wxRMt6avjKdEYP1cWZWu8HpzQtkmmVLEiDr5HVeh1Hrl8pmx+8VVoa6kME5aDdgojSVmaj4/gkGt+HDfDomfENJsPLJ0w34jrHOgC8mE9Y09Yp+YMMpy8SezDwy1/+ssX3Ysy92LWvXfCEDD3pbeG3hrRK4c5gV5dlMXcIdwMTZibOrDhwxHkX8zAKGy7Zd7E7juGL3gljo3dhtUMPg4GyorHDg9AYGi+tsjK0xowbxWjjWxjjZSnPhJ8ekvwsrlWHzx2P3CVDt6zNvHybVUd0CHo/Sxv6GFs2UKkxW7ask+7Jx8rwKTrNyOblyxU7H+9pb1RxHGBOzCqQVaG9hmZgo5lNZ46R0/7Ax5uefDz1U3svkNqDAevFoDlnXjv/CSkdUSNV2jAcUgt8tX4KRyGvvPLKsERm7wRD4c4ZiPN3EAVnmOP1eXoqlt+nn3566LH4oQGMmDj2dfi+woUXXBh6Oj4Pjoy/Uz3S+IA4DJqL8OCDD4Yh2MDD7hZdOnKwiRUkWvKoygEZLoEXDWnV8WLI5NqdsvH2H0ntK5mH7gbKkq+sHsjRXiaflM4MwWAyzGvZgmBPLB4ePfLx+uu9QF4D054JBT+E3rvsWWnds1WGz7gg8TceMRQqw9aCDXlJhUsC6TBS5Kms7dHQs2C49Crw2UXm5VR6LPLA0CZPmRxkMUp7odWAPiuDXYjYGYhnH4heki0S6gNKi4tkXHHm9yLTELTwT11OY9a6zMhw0Ha5R2vLj1zytKy+7cfS2pDZ5ARmEFY2X0ZDGs/qaGHvx7AH1mzGAktvtKWL2814WfxQ6dABpSGvgQF6scb1q+tqF82UkWdcJKXDRmlGfT8kZ7ALA3yBDZ42cFGZ7DNJJw3dOg2AzzDIXAu+pbUeD9/TPh5HGuv6AeHYAdLhGC7YeGQrhO/tg4bWNlnU3B2+0ZqrsRJWC/zA519OIANfUx9laaboBe566Pfy4l9+H+a3MSiTldEDnsVZnQ1JPA/TxzSEUYCbE8TpfNjSGA+n7btL2zZv7wXy3ZgBzMXeM7pz+5Djz7l88PQz4zbsAyuE962ABh+monwcjS0H9qOoMEbFw1Z6JHwm8SwGuOOsp8OAoNFlx24Is6rkuRzDK0O1pSHeyhPDeMSTjpuEPTjKMqlmtNTMuktKN+lQpmJImgP4XAYLG4KMY/p4o3mENLi5Rda/tFRah48JR6spi3eAcgHCcZvGdOwz3NMmNgcDhPlkAVMO2jZJp/eB52XdP6qbG5h50K+BgTvmrV782f//G+cVFhVNyrJ6VdpgBQXZQgQ65gMuOj0Xcx6GwcsuuywYDReXSSmNwXYDK0OMBENjz4tejok/PRzGwOSe54noIg17ZGw58GiDDVj2x9DJ8zTytrJY+YGVyYBhscvPR0mqdVHRuOApGb51TaaxsqIhudIhaBbmeQpjAy/n+czHBulqct3Ly6V79AQZeviRufJYWc3FZfZ1wTeYHDz2FP0kn5uRNmeKcR5n6LP7lYZYF/A8aHVP6vW7LjD6Qb9DpEELco1q7vMGOMhm2qdgSfDp+RgaYBXKReUDIDwvY3OQ4QpDYSmNkdDDQbPZinExjJGefR6MixUgBsUdy0qT/R0MhAbmbmV7A6M2WFl9HcxnvkeZMMo7tHddv3lLpqGy1cvVQAmSoSJE8Q8eNMgSHOkJZDZ91stAA6NU+ZHrVsumX3xV1s/+S6828uVKa9+4DoRjWcLcqBgXPRhHbliNk8bnlwSvXx1vbF8TGAPAgA1Mu1NOqN1gmfkKQMdhj6Q4fAyJVaENZRgD8y7mXPCgMRZ22pnEs21Bz8RknG0Fdqdth5rejwajV2ORgG4cRkUce2kDLRcNyZ3NQ+TDxo6T2Y0F8qJkPmkJkETcnF2eHF99eNABWZ5HfEmHFRVK/ZJV8ux3/qesm3mvloH0Pe0a+8DTwMK0pR0OgMcNQ8//hz/8Icx1WXGzarb4fDo9iNP2vEFd5rTiADBgAwPaC3xXvcWZ0KsHRkLPQhf+4urV4e5i5x6joFEwLAyQbp0eDQNkn43nklSWHgweRkX3TzqMCr3QPGdkaMAgGWoxtLgB0+7ejJGVyGknniATtXf9k4yWZdLz4RSPXA8FskT6Zcogjm/XS9HUWia7n1ohc//tS7L2sTv7lM3CaUbAjcn5fL7iwx4XoO3oyX/2s5+F+Kuuuip3IiIJae0BNI5rjw0MGAOagxluvvnmrk9+8pOcN/m4uv0yTgMVsAbCEHhgzbDH/IrhEWNh/sOQyV1Hj8Wwx2SU4ZAtC+LpYZij8QyUIZLhjIZjoQDYvGVIxQht0zYNaRcMKyjp7JDpSx6VIbs2yCMFI4QNmHHS2stAujWQC7sIrpVXzaWzoKdBsXRpj90ptXu0t920R3asniMF1RUyfNp0KeI1QIWV07ch4CbjDD4f9b311lvD1IJ4FlCc0ae9MCy+kcbK0RDr8eGYVnDO6/164/a8STwA9GjfD+jd8a/qfRM6qVCelw/I0EvRgzHpZNOPuwzHqpFunh6MMD0UDWU9GmmR4bESaTE4DBZjI38Mjjhk2evxe3O+bEnlN0DXqY6mn18vF77yrCwpqJZHZYSc3F0v5xfUSnnmfW9Nh2wg+xhOQCKzN/YWFMt9uwZJ7cYmKVOj7tbilh87XI791Odl+lX/KBVDM9sJIC4nj3tuv/32sPLlhmWIPPfcc8P3MJhicIMyoefmNcQ6BoAvq/y3svSAsV85eMybN+9uzfByaApKgWMaWBgfxHL4DGfQPp3Bp41BnKX1SMvTEIeBl7X0yhVp3CeH/cf/kgmrngnBF6RS7lcjGyttcrHslpHht9gysCQZTb1hOfaKc0y9ZWTOtmJ5cWuHFGT3xLp1fCmeXClTtPc54WPXyYipxwa+wdeRuSi9N6tojjrxiSgMjAfanDzhCz9sght82jTaoLx7tJ3flw3uF3pr2g8sX768SnufRVqYafkKmFRgD4sfqJyhP/kYA83HA7l6Habbfv41efv6Z8K+FdgiZfKAjBJdQsg7ZY/oujcTcaBQe2osKJKHd5bLts0tUuw2q8PwO7JQai4+V0741L/IhDMv1Plp6uGhMM9klc2ChxGBLR0MjB9o9cPjQKHttVbb4WR1B1TJA5pHAZ048/Hg92mFGuyCJV28OBzD4r0cemIQ7/n96Y3h84n1+3AvWl2Zru7G6vX0DTVW52Afkq1ylDTKXdqHPdA9QlrcdNarhzRn8HSAFo3SMQ/rlVgRFhA7u2TrnU/K0//zM7LoV9+Upj29fzKaMlu56dGZr9q5e+On1RHEYYPyMar3aZsd8B10wAYGTj/99OW62rsWOk8he/keaTwzBmgvExtVUnpDnNbD60HGh+M8Cgt1Gc8xClQ5dVXdnWGIvLJ7p6wsqJJfdI+TtVLR6wVdxDEQXID6gZcJ9UKpphza0SbFCWVGvqBJpGHOeln0jf8tM7/8Mdk091HpVPkQr2W2cudrEwOyJhfXP8K1arDLs/QB4VUZGDj11FNv0UJ+1ypJgb2zwvtK+Dh8Q0ybToOlM9rHefi4OI3B+LEOL09MU1uHbGrt0qEqykuDcI4qaJRrZLNMKGiW30qN3Ks92o6C0h5D4p8lNZ9IdVkvoF4n+WvLqqWlKH1hX0AHt1HLc+tDMvMLV8v8n90gdZvW9jl4MBBYvfO04XfVuG7JBg8Y+7VNkYYbb7zx0WuuuWaSFvYkX2Cj4wsJbeEkGR/vYfycAUS0wWiTNznvm4vRi69+qc6HDl/6pAzdlVmdE0WOPmWZ9j7HSJNM0KFzsQyWBepatWmH6dTdVpoG0oX0SkCbHkyypa5Naus7++gHnlegHVf7tkbZsfBp2frCXDX+TqkYcZiUVg4OZfdtGT+LtPYCSfUHKvMbNa5/zAZfFV51D2ZoaGjg8QFn+UPBfeGNJs4q6CsKTCat0h5ev6cPln4Dkvva2mQl70USVgZa4ffWnuEdIc3yD7oEeGv3Xlmhq83/1NnazO5hOlMrCvE2VCYVAZmNpZXSVlicMySPmKc2JbKtS3bdN0+e+/I/y6yvfEpW/vlX0rg78w2MNFh7pclou/1J4wb8KKg/HJQeDLAJe9VVV92tq5e3aHCKXWBfEV+xuILIwzM/RsxPkiNsvIHoAJ7XJw91JR3tMnHxEzJs90aNU73wNcLEkPE7+XzmaUJBS+jReJdymc7P5nQPlX06BI4oaA+ztJAmI54DvK0NnH7o0HR6o2g4lkkChtZd2yF7X1grW+bNlB2rnpXWxlqpGD5KygYPl730YDzs1om/9WDUsU9dybO7+zG2I5Tf9weKDhADqcN+Ibt98aAW8uws63VB3GAHBaqvpa5W5BfXy+kvzcltU8TQrHMGF6NO14YrpEqek2qplRI5VfbJW2SvjJK2Xo3fqoPJU9uL5aWt7VLIT4YcAEjFBm3J2AoZcuI0mXj+u6R76qmyvaNYzj3v7Xm3Kbq6uuaocV2ibfgq91x646AbGMDI2traHlQyGFnaxTd+7FscML7RIJaLZXw8SJLPR4MQ1iV/457dUvLTr8iMdXMzZ/Lt2pso4SR+hBaNWCODZLbOzHaq0Z2gg+JpUi+HdbeF+Ve9Do337aqQ2k3s5Pfsg8Ww7ICnPeB3F2tvOkyH3skTZdh/+6y8979fK0OqMs9SqZuHhl8T4wIpzfHqMXPmzCq9K27Tgr+HCsWV8ggX011ckMTrD2lp9pcPLK6otUUO+92/y4g180Jj4eKaZHimJxMbyxFmwsuOfcbQhspW7dGm6VA6Q3u18dqHrdrRJS/s1N5EE5q2AMqo5Qk+gB4ACtRQ64cNkTFfuE6u/Pw/yeDKzCt5Vjd8dQ/pNbpSwwfduECvehxsfO1rXyuurq7+cXl5+ad5bkiF3mzYt3evTqY3yBjtaQr7mJaHb0qTg9c3DRPfDo3bpGvMbdqbVekSAgPrauvURUVGxiPfzZGvTUnVqEY2/tTT5IqrPyKDq6tz8tm0N6l/rbqDNueK8ZoamOHZZ5/91/Hjx3+Th7DAGiyqbGJDgrQ4Sw9Mh4dPYzqSdFk643s9/KbikOEj5KhjjukxG+SQMX3K651zBrn8lO6VFigfQ8No2cjoVCmVDu+ZIhunTdQBKIdHNo60HADYtGGDbNm0KRzmtDkYcepuKCoquj4wXkO4kr620OHyQ+r9Thsn/UHaIQi+EMjRId7zfDMiftithtWh1+Aadb/JirymOGj7YP1Bx3m+XXCOVrDni28HAdm7MRsaOAaahvP8enMk5tOfDh9v6ZN0GC+OA/l4Pq0hDlvZsz0i3+C99PUyLvC6GRhQI5urlTteK3oPlbbGSPLjeB8GnqbxQBzvXcyzsMHHmUtCHO/DsfPxVkbgZTwf2sfhQMwzOYOP82EPNbT7Nd3xeg1S38J+LfC6GhjQStZpJTlbxEPy3M85e99A2GB03HhxGoPJ43s9afDy3o/h471MEm0ycdhokFRvg8l7FyNNxnwFh/M/N2LECHqunt/oe53wuhuYQY3sF1rhGUoutkYG3o8bHZ53MYxn6ZLCsQOxvPmAOJyXxze+IU0GeDmDyRt8OnPI+LSWxqeNZYCLW6wLqxmXXnrpTwLjDcAbZmBAG2KVOr6K911tjA5rKGsg8/PBN65P7/n59CAXyxvgcZbfzlZ5kMachZNg+g2WD7w4LgZxJmdhjziMHE6Hww51nHA5a9q0aa/quM2rRXrtXmdowxytjfJ97dkuzrJySLsQ/fHxQX8y+eKZJANoLxenxzd4OeDz8LRHkozp9HyQlN6g5WXj9DqVyf0YwhuJ9JK+QdAGulgb8vvaQEf7hoX2DRzTJusR82M9II73SEtrfJOPdQLPi+M9H1hYDaNPHPBpQVJ+GuZo83Wq4/4s65DAGzpEJkEbiDuQXxv/nBpb+HJLUoMC49vF8DJJ8qA/vukyPwmxLIA2B5DxtAEer9rxsTveluLNJ35jiLehLN7ScZaLt9XZoDa+xYEszecrv0ybHWrGBQ45AwPaYB3aWD9Rd4QGb8DQkhrXX0QQ0z4MjOedwYc93wDP8jPa873z6Y22dAAD41MHyPL2Op8fxcDYc+PFY97lJG7WrFnyu9/9LrzWB0x/lq7TdmGedYy6b6nLvMp9iOGQNDCDNtoudderoY3RBr1O3XoN5xrZ4Bq9l28gnBaXhP5kfLzRlMuchQ1GmyxvrWNQfLSYb27ApzfjJdmbbrpJfvGLX4QfqMLY+C4Hu/HIZPVsU/pL2iaTVc+XlJf7AbNDEYe0gRm0EVu0QX+g/hHauFcrK3y+wC5cmm8gnBaXhCQZd4H76EuST4JPg9HwRW6GR14wxph4n/GCCy4IH9rjB6x4tMPb7rzNrmDS/glNO1nbgp4r74ffDhW8KQzMoI3K0HmLupM1eKEOEbxwkjtmghEYPO2RTyYtjI9R4Jvz8Hwfb77Bwlru8M3Zz372s/Kxj30svHFNj8aJE4yLj7fwFntJSUmLGtktlZWVl2qdGQp/o+6QHArT8KYyMA9t6Md0iLha/VF64a5WxwS317ETLqg5C5tvtIEwRmQ0IBzLwTO+OeN7+HRezsAnEPikAd/XYMjkWxoY3sMPP9zxxBNPPDZp0qSrx4wZM0qN8Go1wENu8v43Cb2II/UifVbdTJ0wN6uvrO5u75vz4Zg25Iv3fIPJ5HNA513dOrHvbm5u7t62bVv33Xff3a7+bJ2TfeHb3/525rtKfyUY2OThTQi9jvyg4Znq+M2lM9Q/W3uZ5O8vHSBUb69eL+7F0qCGxrDOb/s8rf6T6hZo2tfkROkbjb9aA4uhBlCs7jQlz1b/KL2g/PzsNHUjvWGYoXg/DT7e6zAQp44HzHywbbnKrFZ/jvoY1Gt2ivRQwt+MgaVBDWCouqOV5CMuGN54peENzRoNYQ5J0iPWwNMeiN+l5nOiHN7bpD5yrOpw/CgnhsTOOs9a3xSrvdcGIv8Pundr3gW01Yo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3" descr="data:image/png;base64,%20iVBORw0KGgoAAAANSUhEUgAAAJMAAACSCAYAAABBufiwAAAAAXNSR0IArs4c6QAAAARnQU1BAACxjwv8YQUAAAAJcEhZcwAADsMAAA7DAcdvqGQAAH90SURBVHhe5b0LkHXZVd93uvve2+/H95y3NLIGGMRIjGIBwiggjAymAljYUIDBkRPjxDihIsp2KIqKCXFccYwpcOGysR1HOEaBgI1wGds4yBGy5IiHhAcslBESzHvmm+/Z7763n/n9/uvu7p5hZhiNZqQR7P7Od87ZZz/WXuu/11r7cc6d6P6AhqOjo5nd3d27Jicn7+b6LqI+p550Kx7EdRMTE3dyVOw4EP8gebxc5XrVC9L8Ntf3Hx4efnwwGNzP/dD4P2jhDwSYEPSdAOfNgODzEfRd3N89PguEcarnDi2deQzPlK89IzzIc8ElsD46NTX1i96Pn/2+Db8vwSR4Dg4O3owAv4xrz3eO49vzgKGdnykY39KcTtfOrSyDcQDn+LqF0/m4vsT1L3J+7+9XcD0zJz8Dw97e3ps5vY1DDRTwPD0o2NMgeKbQno9N2e8CzengMw/TPr1c0z4TwFogveB6N2n+r16v9/Nc748ffcaGz2gwIYi70EBvQxDfxvGMADI8FyBOB5+1tM+U7vRzw9OvW552fjYwmbYB0IN0AuvHOb9zenr6vnGyz7jw7Jx9mQaYvwKAvoHLt3H9JuMUVtMkBgV0Opy+f7pgnys8W9pWXnvu/bPV8UxpDc+UZhwE0z/GFP44aa5W1GdGeGZuvQwDDF+h576d838Hkx1xRQinhfJMwedPE9Yzhpbmucp7en3ePxsNrd5ne95Ce3Zai3lw74jwRzGB/yv3l/LwZR6evZUvk4Awbt7f3/9uGPoXuJ2R0U1ACsDzc4X23DxPD03Yp01OK789P6lv8inPTtc7MdHynvazBMUz11uhxR+DJ2eTt6LHeYecf4znPzg7O/vxPHiZhueWxKcx7Ozs3EWv/G4YqT80M45+QeE0CJ4ejFeQmM6k82jxBwdqC/LyZ/wkYGnpBWCVWyBogGz5vZ+cfGb2msQyGk2CsC4bnScgPlXu/uHh0Y8fHR389ZcrqF52YIJxC2ii7+X8l2Fgr5j7yYUm4BLW+BKBIZyAaH9/LwLr93s5G3ymwItFpXGAWncIeKAvwJqcojzSqZCa8D23w1Cgy2V00WTSWX4N3qoOAOPTIzXUQeLxmVKf/yw3QPbvqNuniL9zcDD//WfOTGTS9OUSxs18eYTRaPTNCOEHuLy9Yp4amrCawFt4tjiD8QrMe48CkFqhC5B83rTLFOCofBPdwf4haVNExY21TMsTkHBvrVXGCZDa84MDAXPUTU1OhdNEl7biorSbJVR6nx0dct1BGzSa/3Qo0BUtdRxd6vUn/8ry8vKP58HLIBSHPs1hOBw6I/0jXL7F+yaQ02eD1+3c4p451DN7+e7u7hgAlmveetbKVgN4rutTYBJwCpf4Q44JBN/Smea0sMscFm0t3jTWrwlTq6jRAkDzpm4BLWCtJznGeYyvOtIJrJenuR7/CULzWifP3z85OfiOc+cWP2wpn87wXBJ5yQNM621uD/8aMsSkdb3m5J6EElALjcmenztMdvsIeH9vLyZJYSuUKrnyWo6HAvZImTjSTWAHB2NtwX/1V6GlV7geAmVccAm80U+Gg4M9ANrLrbHmI0GuAyb/KH9/r7ROo2N//4B8Y5+Mv4DZciWIYP4Cd+Wj3v3Jyd7fuXjx7PeQ7tO2Ljhu+ac+PPHEE3dOTAx+emJy8g1Tk8UsmYnTneswD0Y6UkrvHjP66cF0xrezxx7C2d3bp8cjcNIYNxUwjX0ShGB5k/olrS6K1gS2+6bN1Fxyqcqu+kx+oo2KhQ1IAYx0U5++mE9DO38B3qm0LRwAHqISV/UcBoSau6PKkvwT42eh/RQ/QgsaFz7d1++6P3PulnOfFi110qJPYXjssStvnZg8egfVH88X8V8EFybzrzE+QkAw+h0ycIpDcJWAS+NUWv0QgbTHsZ9rovyXMlMs/9nLIyzLs/eXHBKOBBppmqCMBuy5FpjWq7myTE1VNBPPDwFeaQ/pU5sUgARuS2NoZ+MaEIw79t0wq6E4tFb+mDQiAqJxO6tswczduBweJw//b8Lb77zppvM/lgefwjBm46cm0PDeI49d/gEY/vbx/VMY0/yX0wIwCIy6PxFw68UBmiAMT9EGOL0ZYYke48YttEwglZ5ulFhLWaZLEGTmq2u1loBpwq760VihtQR4iEYwWiGa19DO+l8BdGqp+NPta21s7TCtR1KP561a5/Law/Qe7b6VmyMsJLda3quJiZ+Ewj9/0003bfrkUxGqpZ+C8PDDT9412Z/6CVjxhhMBVpAZLa4x6XQIEJ7GVCLG2qIE7jlg8a8JhXCa+U8XhOWCmOP703TV9RhcPEaMFlZazPQ5Kl2VqWoY00ZI2YRG2+n62zODz47bF4e/yhFImnx9vir/JL+h3Qt0809OYI4JUU6ESjfx8cnJo28EUJ+S9b4T7r2E4eGHn7gHDfILaJSbbWQJ6oTRjWH9fj/nxlyfex3mE3/EfaM4zOIfJeS+lRnTZ95xvOmSlmB5Bu9NY7mCw+t2tPSnBcdF6vJOs9qCdbSyJCz+HVW0fO2ZwGhtMq7Ft+t23+ytZXjfwOLzxD9L/pY3yaRhTGKlmdzEXH71bbfd9P6KfenCuNqXLjz22JNvwp/41/SyBVurb9GCjGgMk9lNrbfrFp7CwDDO+3rWI53P4lgf33MhAMPMStiA2bRXC9RMeeNJwnHdEQ7B6zwkqJlCe8q0Lkuq0uJ7+cczJzJtj8H7VlbReAKo1r6qo8IENliwHlJ+y9vA1MppIPfwWYvX1E4IKOep+DuOl+7Do32U9bfcccdN/zSRL1GoGl+i8Mgjj3/D5FTvJ6YmJns4hWOGKpCnqnuvW2gMb8xuz2SiAkvgZLxHxRNIFib6R/5WttemS9xYa52uz5GQjm00CvdxdMemr5JVHRkWjjWGQpzEga/BgM9Nb9rSJg7t9aeahjE0ek/TY9pqr+noBNYx1iwt3WmwtdDiT5clEEvLVj0eSYvp9Dnp9wH9d95++80/mgcvQaiWvgThwYcf+29p1w9huno9h7kMmxz12MYDABUmmFDOEVrjxw3PtSGM4shIxjym55/JKcX/dHtyn2eExszje/4EmTUkiv98psBjFn2mJKniREOV0205AsfcOv7lVFunYChaJxwSpow8SZrDfQkCmGitylM0BZgE83nd7s3rrLuaSUC08HTQtNC0knzJCDMkSFPlqfLpkCDMdC095X/PHXfc8jeqlBc3nFD3IoYHH370L8O7H5CBOpE1d8TdWBA2zMYawiB65b7rXWPmtmeN+Z4NCtrrZ2Jwu/awfO9PazdTRVCCYpz3+JlAVdimScKqt9VtrkSP83mUsCqfwTK8d7LTeSPvDwCk5VW7T8orv86sVZZ0OVUhD0Jjyj0BRWuj1/KyrilzDJRG0+l03qcNjWdBWwXq+OFX3H7Ld41vX7RQtb+I4YEHHnk7zPihaozFV4O97PVk0gmjiskwg2eNAS2068agFk7HVx1VnqEJy7LavenafbQPwq/ljGK+aY79l+R1MDD22XiuklAgRB7T0mg9TRu3EbRCHo32ojHMXJpPGk/qlIaAZtxu4zx83soyzel6Wl0naSib5liODGzpEj9Oc6xlc088/x8rvaPue175qtteVA11wo0XITz44OPfAAt+enybENbRIPzSDoNH4060RRMyLKsz9y3uKQwkLkCRWWNTWcIYP+fwquUJMzlM0wBWUaUR2oRjS9/SGEqApdkaGBvYWtmeTVf5jC9AV71dZt89t3KtL/M/ngk1WDihv50rjNNAq2bY+7Qfc+ngYm9/j/wFUoNZeUx9tkP6Eh36GphOt63VZRwg+6677nrlDyfiRQinW/FJhQcefuytRweHP02BvTAxWqeCfcK4rJ4TTpg6bhz/vC7fohratFoJiPvxWlWWHrjvje/zmL/0/pgnZ8pTihWlgT4v/6gE6rpXMbiAZLB+41zpb4LyWegeg8lQ+ersM81aex7zfSDQTo+y/M+rNglZuxaMtIxWnunrkHfVvU4/MyJbXqDN/NZ1/Kyu6o/7PBtH+7jSPLUDjUe/+1TxLa9+9Z0vyiivUfJJhYd++7E3HU4e/msYsYCkx6U2Rox7p5pEeXfF+NYwn8mE8i+qoY3JHgqgNEoDgHlxjrm3PGMcVZEgwjU/KZK2Ma3KMskJkCpdCUwQe28dYbLp+WvltbSeG+hayGhw3Em8Ttlcm9fWmjWlEV+awzSmPmlnpT3RZHXQuTj3JnvpSJZS9Ze/WX7hiWlt5TSwGYwzT3VM+ea97Wg8SBoAdfj1r371q38uiT6JULV8EuHRBx6992hq6n0UtGBpmSPhrzl8vV4/RDfVbIOLIXK01tpkio1roTHBs3KSeQ18lb+uBZr3rcwmIG4Tnp7Ps/dqHxnqvcE8ak1SEef9GDBeKwBBkJQVfJbnhGpXA8/JM+8LuCeCNR3Vpw6DaVpaQ6PVOJ1xQVD8ayD2ufnr/nTb3FrjdbRj0hYPDS19uzZ9gdHOmjSbgPKP3XHHHb+URC8wjJv1wsKTTz65MNzZ+wCAuMd72FWMh0iJbYQ3prXGt3DcYD1wQgFMpliSDU/sOP4kvedebyrCamUb35hoaOlOh3bv2XwtTaOrN+kM/EFo97nBZ2oGcxpvMO1J3gJJxVl2Ce10+S142dpiJ9KHzFof6Zw2aet+ltNoanRYrnEkPi7b0GjNLoOU37RWtbHyVGidz+fVlkpj2fv7e4+S5fV33333C34jZtyHX1jY2tr6kcOj/Xv2GQHtQZxqWSKfzojWuHY0JnvO4YQmoJmYoqcw8tV81eRb62EnaQ011XCaKTK7hOTZ+tvR7lt90uS5xZ+mjbtuHw13oOCMa/lP+SgtbSvLa89VboGq7qW1aLKeCqY172HXR+P2ewKYaOqEIkx3a0M7igdq3aI5j4/p9mxdBidKW5xpDV6r4RrtBq/dWVFp3WWxTxrr6G5Hu/2TcbIXFKrWFxAeeOChPwu576jGlCNqYQJBJhhsVGvY6bh2bnEGr42zvBZ/+tziT9t//k98e2b+JrgW1+4NxrV6W3zyEc/FMW1tAdk6jIovhVANTVgC2rz6J6UVfO6zqqPyj/eLU75aQQHmGSn7tMM41zn2iTedLWqdxLw+N731GLw+aX8BvbVT/rfgfWuf51a/8a0849u1h8F7wvfcffdnv6Apg6LsEwwPP/zwPTT4A1S+UATZIIjzj8aW6rc3yNRiUGuI5mlMe+JOGlOMGjfoac/anEkzNVVWY5jMasH0rQzLbA53xVc6aWvmxqBC8FH5HZylP5qxlWe+Ktf7JhhDtTVXeZ7Z8rRZWkur2Nl8WaHoNQ0n+JV6eOYmOsEkEeVQF+gKIGM6klXzXsCwrOQxBQmKnhP+FS2WIZieOugpABYtDeAGz5RDsYdffs89d3/CC8NVyicQ9JN2doYAqbtnXDlEVoOlaUxXQsWfNMAeXD2rGu2zlr8YeOILNCb6rPJXXa28lrbiTg7Dc4LX5wje64DQuJRpfGmPpOVPU2eo+upo2sJ0PlagTVtYQoGp2maals58beR1eLBH2fWGC7ekOaHHvPLCcsxXbSKONDX1UfQIjLQnz086lLc61aUti6+VpGgyr9eJSTsq7nT9pHuUkj5h/6lx4XmHBx988Ieo7+1mbUTIIIlSBI2xrXGt0TLSLSb7Tugl3VhjeJcymiY7OarX1LxR9eoKPqvedsLU9uKAoQnceIN1ma6BgweJGwygCbr0Y9QC8DplhJ5TNHpu5dkOQ9E2Ef/D58XKxo+i1XOjyfim0arjVDvas+ocHt7bptYZq1NYVluzM87QaKr6T2hs9dR1aaHWrtamKq9kVO3z2nJbfd3Pfu7nfs7XJ8HzDNWa5xkeeOCBe6HjV2lmr6nOFlrDi1FNE1WjbEg/Wul0Q6rhOaDCtNVgmWS852JY0zSGE4YrUMs+cTArbdMald5QzC4hJJZzpe26AZ7wzMx0N+WqPQ9HgFIfptJKx4kwpbEd1mGcodXZ/Bbvk5/b0jJVf2u3/pdRWXIhmM708tSyy3wJqAIVT4/PxQvrOKmn6Kv87b7ixstC5CsNddKWqq/qN5jOuJZmTMfXvuY1r3ne80+Q9PzD7/zOQ5i3ozc2wJwO0JA4GSCR7fkxcTaURjSGVkPGGmFcVM0+FyPsUT6XqWqnKvs0aE9GNIbTAvN5C62uxqwGFDt5LbdYl6Mq/ZpB0qrlhruj5JVDjnaypMEzNZNnBe65mSh5IikKW6HaJHnRHHfTNlpT/7ju8Is/k01kaMdzeFJTLJRNQfE/aXe1pUDvtUfjg3EFnOKBpHu2Xo/Qcqp+4xpvat6t+CtNugY2fH/v6MHZuenPfdWrXvW83nh5qnp5jvCxj33s23H+/qJEVajGKlzIGx9FqIehER/CeS7BNlxOh1kBBgxLWQrkqWU0RmlKKi7zIRnOliYojWRodZ4OxjWGt9C2wbT352rpgno4Z3jtfRKMBSZt0NWY3+otx7ZNT5gnxSUIVEFbhZzQ0QBtPh/VIAX+IAbpoYWJy0sOoU9hpwjuWxtMU8+bxpYGAWAdJRO1YbUviSmheFB8NZ3BOC+997rq8HlO3cH+/spouNf9vR/9u+9Jht8jjGt87nD//fefR1P8f/SK89JWlZ8QVmfjpV3iC0Ctp9RQm4bzVw0o4vfp3TIiG8PGZbVndW15JVyLtYyUl/uqx3OEQ2j5q8yiqwmwlZkmj4FkiPoHTAojC8DmRSuatnWUVu/T21xlC6aKM7SzNDS6TGsYDAa5LoHbUewkAlzEFBD046YHfcrud33O6FLAeRjza5nSEE1JPsuvtvmeXYHJckMbz8IHq0ab2Wyf2Z4WTC/oiv9FU6M1reCStg9B++tf97rX/Z5fujvh6nOEj370t/4hlX17Tb3LoGqE4fRZPkqgZ4tuM9QtaD4qnQIv4stkjkE3Lss8laZA4dEa6rXPvW/xTw/Gna7XdO3szsNiYAGiBg4cJGnCacfpMk7X30KVcQLSMlu2wzKrfJ+1PDWyLE2iabHMHXr+2sZ2Nxpi4g/3u9d87md1Fy+el3tWgAa3XrTz7n535fJl5CtQptDOu1g+NRumt99LmYUT6yrQoFlyT0uQRe0pM5/02LbmY510kpN2e7YdvqgAy979h1//+j9m6c8VTjjzLOHDH/7wvb3e4D8U04ypHtsYLUOaQBvjJKTdm86zadRE1YgiVgY04g2madfGm69pN9P63HvTtHtDq+90aGkNT6fJo13bluxwNI5RHQmT1/vTtDQ6fdZoa6FAZLx3PrPNJ20weG70yIeifaq7dn29e+jxy93WaK/rIczXveZunu1lG0s59PDNN4OpW0D18avOnlnGx6NO0pUWrQGB9FmPf+7LOuaBgKA66cyLoZBkOumttnlu8q1n1mufaOlwS77+DW94w89WimcO4+zPHn7lVz70Loh7q4S0LRD2BomsSis0ATcGtmeefVZEaxpqrkk/yMY2BhRzy4n03rJaOTFF4/wKqwnl9Ojp6UJueU8/8yjBV29Uc/r8YL8YGgXJfe2ZOmmH16dDa08ruy33eN3K1P/ybNrmtNum1gmoPubtgUcudfc/+Gi3i+ldYFT52a+6o7t06fFuY3OH/DWzjkEk/xRgQ7tx92rS3HrzBTixBzuqXp/Xojl8JI6qU6cBCo/rLbqNLR6chBNeVntJVzE5E3/fG77wC1+fqGcJVduzhPe///330hveOhwyuuEYjRg2p1fVZ2hGo2HUpirbe4mQ4Ea4hBmMb4d5fX5yX5qt3bf01iPgav6ogGZxpi0aKq33hpa/1dlCo0WmNCCVFql9S6lT9Q7LU/Z43cp4752bUijS3Y4q0zSWWz5M0VS0eNY0ma/RYx7TyKdoQ6ySybfh6y52BBc6513iUUDd/lGvGwG2vYk+kBl0o8NeN+Te53scfksBEsKTFg7tXEcFLumqNnDmvrkVBptcDnzuTh3GVz79x6IdoPYASm/i3v/wwQ++NYmeJTwnmCYn+98djcRxTLSVcB9GQ6AjndFo5JdM4iR67eFzGTgc4g8AOoM91F5cDC1QtnQegqflb42qQ2EpDAGqnS/hnM7XGFVxli1Y4LbMCP0FUOs2jYyy3LRDYHAQkzy21ff6n94ZIhjO5q9r8550iAwyoM16BK/ZvQ5vaFPVL73QB+/2zQ9dVYll0g7LBhRZXKZMQZM2QV/KFaDhf4FZelxbTL2Usb+PX0o5BweAdJ86udZMyg95UJ1BE1qgNl87bIPlSTj/n8Rn2gtte3j43aH1WcKzgulDH/rQXdP93jegtTMY0MRFADSszAAqnfs+ow6ZeFqVQkIa3mald3dH3fb2Vu4NNkwAhEkcxeST4b6H5bS4Wtk+SSMTTq+SN2GHEQTPLX2V43SCzn+lNa6VUaDmQBAHnPO9AYWctKYzvsxMAVBeF8gEd6u/gUeaihYHHNZbR6MnLD8yP6DFuS5tSTz1c1nv/dlJKSDlpQ3QwFk65G2jK3Rbn+1p9JLCKnwDSCKq7QJHfhWgPAzmT8cLzSft9f7ATie9lNF4Mzlx+MZf/cAH/ET2M4Zn10wHe9/bHe71UgGFNgCVMLhOz0HQOoEyWaZyr2M4zRBYc12aoRDvMsrOzk4YOjs7l2GyIJHhVWY18LQ2OB2a0JpQ2n3KHt8rSA+DQvK6CdK0Hk3Y7VyahfKpTk0wEYeVnk9bI0gOEqb8dpjP8g3ek4A4hu9j7cPjxHttPS1Ptc0zeeCNQ/4aIRPnARFtuaYAbhelLu7RR0WH7aP85FIOpvNMedKQNgPyVu+hgOdacjM5a32p2ykH4uOPUQ95VQnVmSxXpih32m+dHIWBg+8Lgc8QnhFMH/jAe+6ksG9T4AO8PiuhdFson7vp/lQ3O+NcCDadHj9C83g2jQ3a51pGHjNzLIw9fK61tbVue2tr/HJBDVXVWNVzSks1RlBgjgLxyQEhOcvwEpJtrV52Uu+JMFu5lhl5plz+J2+0i2ZF+rjeDfjsnVWvyZ2RrrIsg8O66LlckKaEqLlvdWVRliqOAcQ52oMjdJHejpgJ0lO0pGzMlMJ0qWXyCN47x0XZKhN0X65TuBHWS31Hmiw1b+atNNdlRewMGMBu0J/spqenuj5xfWS2ODfTLc3P5rzIeWlhNjKd6fe7Wee5ANwg/l76VYAoaK2v15t4830f/EA+mf308Ixgmp6Y/nMU0JNh/d4UmoaRhMPmroam9ta9vSHMKPsswvsQMA0xaqTWo+0RMtBRBvRAGAziamd7p1tfXcdMMiqE2qSTKTIXghVWA+SJeSrwCDrjy/fxvuJKC5ZATKtQFZCH4VjQpE1dxDdTqUDXNza7x5+41F25ttptDkfdDvVuc97Y2iSPPVf58R/CLPrKdFiWTPacVvLcdgR8Pk+bABp1qZ2LDsGkIy0ATW+5h10fPs3ODBRY+CcfBUs0E3WUU0x1tLX4a/vISiewU9gZDvFtRpC0dwCYDqGI0fPMYJqy3bWgHCdTj3zXihzIX8qy3hmAZHx2gQKuAelnGWE6kaom9iWOaa5nZ3r/dZj6tKCMf1f4pfe97wEqvXN2drqbosCd4U6YMtWv2dldmCxq+tPT6QHHvVLh0CCFM5IZNMoJtQiOIYjMkCjLMjSHtdlwyxpM93lOeTKehzqbjooaMDwMnstsVD7D8VB4XP7pNMb5fIq6lF3qLohzf9RdunylWwNQS8tLMGsm+VT9h7RpcX6+W+BwMGHbpLeN1Cw3daBFpNs6fda0Tj0LMTkRgaAPu+trG/CI8/qwe+LyDZ4ddguDye71r/3c7sEHHuquXN8ibQnXvO2lAtjTveoVt3Q3XVwGTHvd1uYmmh2gAqwRtA4ZCh4xSMn0CR1rCpM6R6Z8KIw60up06q47d24l2km62ieE2uCn9p67CD5AW+/SqWt+yv1UaLfNM72lW266556nfK5Hbj4lvO9973nTxOHE+6ZFNETMoAZnZ2fGTngvPVLVOwBIAsUi9J+GAO7qlWvpzS4F7Ko1AJNgFGhPGbL6P9dtyN+jF6hRMleC+QtgOFzfcl7K6zZEbyH3Y0ZbXgONZ2PS28f3qZPb6tklYO8pgevJboj5vfTkZQCAsGCuNFBANMMUCX29/bZbbuIebWgbxmVYtPWEFoWNJlAjVfnUmQRFR52JJ2pzZ9Td/9sPcka7TQwwe/Jwv5vrH3Wf/7mf1T36yGOAbQf6ECj/h1I0v5pwGtJe9YrbANNKtPc2ZfUGM8Bkqru6utH9zsOPBqzx6dBgToTOYebsRPyDNvnGPc//0J13dDefP1P3ggQ51GjTgRImsT+I7GMN8G21BCmE2vr9/p/57Nd98VM+znoinXEYbu+/Te0yBDQb29sZVs7NT1PoNOBCxXGeW5jv5hcWUX8zcaRnqHAGcNkA1bLEKHgBeIAPMAFQZjCV8tuPcUX94/ihnBlu4jORfjefDjwIc7a3h2hDe4jC0qQxKkSQe7vDMNCDguqAcVSTNipYh9J76Pk9/LBmCgWznaAtEMeHiymsNLsM3TVT04CoBwC2Njfi102odaDzaG/UTUKz/kbVVQKW4YhI3NE292uVOYhZ5i/mNyngBQJzVBRR8N/e/hE8LnNkORP6kDFFTnLqLOuf6KAfIWjomHTKApBAALBKe2zHE1eud78JMD/y2490D1+62g1hifNVI2jaA9wHaJfdo5qf8vMH+zxz4mgynVbzD7/kjRqN9AMAJOB2abOaeBNtPdyB35RnO7UwDpq2Nrb80aOnhKeA6T3veY8fb/8GC1eoI4Q2PT3I6KwPuveowGGsQtjbs+eAVEFBnOAQeM41CabhznDsWJcZ2NnZhmDnn8wvoKCMYG8ojXPKgUUInu3Y+lW2OmqaOEcb8VUox+eVVZ/FoazAcJ6qRo0CJNqE+qRJEDrxOgI8tlFGbtNhrly+GvAIAv0LHsCYw+7M0kJ3dmm5O3d2JfRbpnTaJjuc4PReJAtKtXPN8xSd4T6hzDj3lKl21G8pM2nbeG562wYfM9ih/DJvSrBGfZY3CbCEb/hNeh19R8jXr692165f7za3MMPyiqxNO0b7U4fA023wrcsdeKA2TocaU6ZbsoHJvLG6igxBOfRphlfXN7stfVzK3qSuITI9QJOCyTf/0nv+1VM+sf0UMAGSr6GMFShOxelBCEDw2Ci6aK51um24v2oFiaRTGyFEhKRpEChqBv0etUXNt8h4kM1zhZqRBrXrFKpyde5kXoRAsIfuA77d0RAHUVBUWZrUw5Rrrz0B0wH114gGwAO0aAfKcnLOvFHVY1DpF+zCzPSykZN6Cl+A0C7yDvQfaPsQgG1vOPrcgNFr6alDtKPtydd8OXSg1bQjpz1oc3AD7wQEFwHmIeUKtqLJzsQ18dbXQ9vQVM5oPs6+oZJ5J+57gKcXDeXZZlZHrt0G1eE0S9IOZ6nbEaY00H7rs+0qBkC+RZu36OANFNtcCz7BuE1HcUQ+hId71OEbOioCJ1tt2y4dxHhdl13arG+2tj3sXd/Y+WYqPg6K4jjQW7/JHm6jq/ehSimgjdjK7upIq7zVDvYUNA/p03vGh4x08g1MRh2rBdQkuwjChmcCkBIc/TjsLsZ7CFjKUgiWRUPSQU0L4OIHEOzV1hNTRtleZwuJQgGUeZ2IsgJM60uZlAPzLRdiaVuZPsFddIsCnnFtfgVre2WQmiQLrfBDDZVlJLWsHQN+eU67pZR2yrMcpK+Z5nG9nI33LA8nqROPknr2qYM2UL8gEFx97znsMK7JSYvxcc2ojwpzOG3kqEyOTiIby9CtwPvh2rKlK6Rlpjw+qIFyBJCK4Bx+0634hBcvnsMpP9OdWVnuFuZmQ//ecKvb2Vqn3Ru4HtsB3sbmVre2Tkfb2fmmKqyCvDoOh/u7b7GxCv1QhEuB6Oae/0gAqGCE4JLIycnqQRMcOpCqaPPYCwWX2f1PQGTuxjiuo4Z5sktvGdFr1BZ7jiJAvYARsPZyVblAtDzNh+eaDrBHKsgSoqA36LMMGG3OcMT/kcmqewCl/xOGk87JQc92mBL+bnyTuVkcXgVBmQrNaZHMh9GGmB3SBzjSJY/kDXQFLKSJFuSZgHaC0KH1Pr3dNGraArkmjLIBSR+tM3lE3dRpvRSuDAK06lCAIQCXv/JeQGpe8TEB9Gi0nXQ1+Vg04wlFy6nxJgHpVABJ5xCUtolDuqZsE2CbxZddwic+d2ahO7eMWV+c6+YZeC3iG59bnusunFvqznJeWnBOikEXxEdW8q7r3vCud70jX0w2yNOEn/u5d907NTm1EuFxpGKIsBdNkXHC3oDQSu2qeWBA58jOsyZr3NvSm533UCOhJiN8zQHlRFtp9uzZmjrrKpNnz1cI9kxBJqgFlnk9BKMAamBqcfQO1DgqG3u/sUHvwQdSRVv/Mei4Vtj5+IUUaL+DDYSkBuOQbkevakdBHNNBz7c3R7NKP3kElfMuNf+Cw0yZbheJ6RzXq7Pdw/FVkUZrU4Px+mdDeragESQ9wQLAevBOftfX9RASdZlHHtiJ8jYLHY2o0GRHKw05IgI+he/VYaQ/s9rET41BpYZyVKfm8hBEgncaZC3Pz6Antru1a092q9cudZs3rnJ9uRuhjVYWprtbLiwDqMXuprOLjPzOdrMSSl6tQ6YfRoPj5ZVjMMHZtyhwKfZPIWunnRm1QXu7+gTYVJzbAxcQ99Veqnq0FlosDaI0TYtOc3wnypPB9iSZVH4KPcz6YEo0gwKTS2oYmCfIdBZ1IM3rup7C9Ki0LRxhdtCiPrMOruueOhQCDS5/r+gwvz6d6Y2L9uVseQpdYaT3w+yYbsr3zd5hNICjSNpK2xyIaH7UaI4C6yiQmE4/Y3X1Rre+vspICD+LuB2OjfV1nguCYUBF5fD3qBsIIuoRXI4WbZe8kJ/eO9mo4ARt3gBOGjW9/FAzAxDokV6B6eRxjTrVgJq/KlsQqZXU1patbI0/QrZHyofzAbwe0RZ9z0PaqyUa4i/u72zlXi1nGNKBR9ubiH2HEna/IpGEooww3B5+RRwuGC8g4lTjaGoCDtAwOtgKhHTdNjZTVXdIfIea3gPZ+1zbgxS+trjAVLbdiT99jN2Uox22LABpj4NgVbYaRaAqSBsNAdUbCQ0QntU0NqZARj3EwRJ6tfM+zvrqGDftpelRg5l/7AdSn5oICVKy9JUWyCtPMt144gRLlidIHwFAk7RRCAwf4UcwZMZEF90OSiyPEql7Vy0EfVu0x5V7AeWbu+7ytE3S46DDZQ47t9f6SNP0+tShiQJQoeO40xVwMopFk4UXCD3TBeQRSOXjcU06PaMB/OjRsfsceZY2Cy79MN0J+IFMRltr3c7melYltjYBCu2zniFtW712vdtC42+urXYbN9bC98gVBRIzv7ef37sxBEzv+b7vc9LhTSeagrQ0WjBlKK1G4dpRlX7N/oiGELcHkw481AYItkYbTg8U8ARAhCrRMNMRnWXuANqtLXwlzhOUp9odqO6pWNVr71LQjlwEHFyN8C07Q28BEObIrDpcS7JHZk2JukoLaS4VSAnoAIHIAIWQBcyxBrC6Qa9m3h3hhQ8RvmAuLdlGpWoVR0B7dhDa2ExopjwAiR3R+myBppubxLmUIi9MK/2aoynnjjjrS+mLqBXtxFQHYEjCmZKLDsrhgijLExQFXuvQP7OcACZpCmCmjZNPWWq0puE0p85XLS/Pd3MzzrIfAmxL8x1AOjNI1JdybnB6Wj8U35FIga8bIh0SF6xMHN39U+/4OzebO2D62G03vQES82nlNDxCUwugOWQQDD7YhUkwcHcHZAou0HsggmEwnOIsoJw5JVCZTBDBmfgC9U7772yX1oqmQBCCQWd5YWamO7uEA8gxY8sVNEdsPA211+kHpNeODxmgPyADdSaTx17rc86uN7l0UL1VMNJYmJF9StBnnlkddcy4VVqHQlKz2AnkQYbg8oP2aULtUI7o9khjGwpMaozm16lpAQTPE0dHMXi2HB3xNrqLA0t9gtmO0SZCBb/kGgpPpOFCgCXOM/mTj7amLWo5tFq0HIedStDII+9rnqsA5tl11jjklCUPZ/oT3eLcgBGc/FBL8hx+z5Io67IA6ciBFvKo0WJ1OEM059Rk/KaACWC/2QrtMQLCIWExBfCMGaa/E7MHoOI4o+KPBBDnXXqrmirai8YVMwRT+UvRUMTvwcgqj3Koi8QcJfwRPsdwe6uYBy1tYTMEtnScwxAFY08fzzfJqzCba+krZ94RS9xt/hC0ZpW6Lcfn0ukeK1W5GtV0tjfto/wAnvvER+tAN2eZaFtq4pB8nPUtog0QjHGap2hr+KMmt3zbKO3H0ywAQN/SFuqwa6apinoACk1B1sUHBKvmcXJXwGfkLG8pTz5GSzetxCEdGTwFXGqjMSApXvp0zNsWGF2TPUaEjiAdVesT6y9Ja5x/B0qaaN0J6tJv1nG3o0qnnSG82jv4EsVUYJrqPqd6jZqFimyXDIGZTrO7ZdfJvaFaiUpqXoOWU4HDaJ3EmsG1d0soTFMQ3stcCLCRpQEUpLXCEogSgNroOHWYpgw7IVTBZnTC2QZOcLZO45tZcuq/p7pJvPuJYIo2XUCMj2gP6sjgAaZ4X6Ou0iwjGGabFI5A8TpaTfzSDssWpzWPFWhxpAEBhKE0TQFSIal9ILwAThm2O06ywrZM6pFuSgygdJQjCJ/JM/lHOfp20T4AQM1WgB3XAY0FXMonZbQQ6bNlSABxH6CRfoC2mR7gDvCsQGZl+n41AbuH5dHvC8/GHSm8QS77yH8f+SuTyE56Atxqtwftzve50obB1OTdMsCGpnciGBNF3VNIVDjXjm5ktgLXabbnaa5GjFAy22167m1ogrYdJlNgQBWnVobJEMmi3Nj/cBsmwFTvPdQQ0oI6SCP8TkEmD0lTSwXOt1A3dOjDuLNBzSGdLumURqjyPddwHQ1A3rQvbeQ5Z0MDnsE0cqZpZwqIJi0BW6btKNAU4NL/uLZddY42lg/UoYbQ7ESL8pcJWEpyDU6QCTzBEqCMhRWBjUGh4KJVrISj2mVZklk+kT6hOzfNpyaVLvN7mDD+Jb3QJZk2Catmq9GtsrXfKj9HushYYCVSESJ3AWZHFcCUl47DEd1/dHQ3NwWmif2DuwWrmiSJQ4gVw3iYFkDJHA8aoQqPsDlErmrS3moFAaEMpqzqSTa5mBMC7LWo+ggKE3FwpOm0TnvkWEAylPrrMDsxNpR06TWAxZHnkNGSIyU1TbQLzxRK/BPTE+fRNGYOwTO+F+zuCRJkatvqTDXS4l8YnklU1FTMHOXbfhkYP4hyMnKExH35EoDKg7GwI8iq63iLb3gkOAWu7VbTFrgKjHXIH58JLkEWM6aZ45lg5/Y4raL1z3/kjG+YBNYtdfJD3gGUdBrbAp8Fi9Xs7aql1Ng+J04gedCepAVw2SAIT5WJZdLa/B95Hx7e/I53/NDK1Dv//t86D5l/Nb8iICNgqN8mkuEy14k8h6w8JKOqVY+fexjiSEGoRFVC0NbO3nhbhawR6aQPQBCof7TLkVb9nWyoc76jlS8N7kR0B8EehDrnlOF2NB5AsUKFYQk0ziM2KcGztHviOUdqUijhvgJXu/BHEzKNQF2C3g9YtKCwlUy0iYAPMKmTIgRLwrhsGZD08i75iJUvAaTEGsbakPaYp+1QzZqgj6FBfoi9+bnZdA7bXBrYDk0qmVdiSP5yF2qEbDvMG5rGNKQTmC3t44L4FGEv8YL7OQYgi+7dkpvQrxylp0xqpW20SLf8zJoeHTm8TfnE6+4cHvyzSQB5t0xwuO6hkx2TBpIjLARYGqnuDTLJviSTJMK7sv3Agh7o8Hooos1jI1KpB8zjQh4LyEZwmCbCrQ+tpXYKs6FBEAWsXtMoTZGfPAy4KLsYLQOspwSZBVjOtiuMEUz4g06yHR2iqjuOwyHZ0Aww8hAcya59nWl5nbzSAr32SHlAWYUmmUd87u1QtIGjsBpCsoEws+lca97V+MpQvvX19VyiMYIgL+zpCjymG74F8LZFXCR+XK/7SMzDX0BtvZEFAVqVSA7jbQN1hwbL4k8Nm0zcm0vZRaOTN+0Nr9X0jrgZeTvtE5nIz+qIWoR9F8fFCUBLHXAUwN09Sa+9R0FVJg4apsCkX3Xv8NEKK656gnuN/Aq/+1zipBEXX4mz2krCxuov5Rzau8aNVyj2UgqlMVxbNwy07Gg8gs9r14K9oRrSZrgFmLTUiGp8ULDbdEznincOmRRVXgOG2ekeQ9+Z7tzKYnfTylK3PDPbTUEDJr6bpAMcQbudJm2FHomVDoGpIAJMQSmdIVJfhatxGxSavkt8uoCj0stXhWIP99Dv0DQrOM1YzbgXqHQFrLfMGBHUNUHD4lYlTXVa6w7vONT0GejIXmnjsX5WLAjnjAIZPAje8FVaQ1vlCVBovzz1Ol2cB6a1Q0tXQAef5L1BfsTa0PmOMNcZRR7ufZ6d5XOKUSYpQQYIMDSCjmD0cfQXFCbMwbt3BMAjGKRwXZtygxtIJQ2uvxRQZpXltSSkp1OPzDPecxxl08HUpCUyPy9BCLgFna1OOAFXaObgYY4GMtNbTvkFBUA5Mj2Y6RYXF7oV9yidOZMjG9ZksHkoUzoEoiDOfThC+2lXGzwopJhjrqO9w2DpqENZO2rMmzjkM046BcLAQYSjQtqYdqUN1OFz/mynfDePbcozz+MjfFMrcl3Piw+Cy8Ad0fK1VhHmp6e6BQ6VpOuATgzPD3qcKUkLgK+rEihFQHs8tCzOKUobdZQFEEiFBxIhM/mh7wsf7LR0kunB4K6pr/nqt3wzuL03hFoAf/nIATT6Ec+ZASMpCAvzIliuSSuC7YUBHpG2Z9N1J0Z69oJsACNlhtyWyvOmkgu8Tjqi9vVLIKi0TDFNTbarw5p72TQOZG6CORYE/xqw/KCDGrDW56CLOMEhoNy7s7ax0V29sdpduX69u3FjrdtxJp80sAsTJ8MEs12buqi4Rld2mjJVButRFlOq7PxzKcZRYvFFWqw7QqYdznUZKJU4/MSkncC/dF89ABlrY8uXn+5crRExoOCZfEogrfXCnVTktReto3tr3Ey/152h05w/s9gtzg4y+UiB3RK+2PL8dLcwC7JsD3lmEKwTk761YmfRjZBm5SzorcuVi5IXsldbYd64ADy9bnYwnfYrs/m5+ctTf+KPv+WtCO3eCAiCPMsigeDWBd9Y8NoCo7VMRIWlWtU6qjwYiPC3qWgHwt0GovMqoCzPLcDmG7c/efzT/OiAW6WCDzAFAWn2yECyENo0h3mjhrmMsAhR36TJ/ikKaiMQtVfySz0XbbTVzGU24VtHyLFuy3cuZqq0A080O5kZtyB5QvmmU/5G6dgLNK8DXsq3HaGTRDFJfjy2mAaPauE62oBGqmtSdAvQMTs9yJxPnF6KsswEm03Z0qL7Ic/CN9Jpbs0nKATINPFuQzmnJl6YRRN13bml+W4O4Lh8Mj/T784uzXVnl5cy8Nh14pJyo/Gpag86s0RjnXZqKC2n/Ij8sxwz3bxbtWems7y04YTz3v6DU1/9lW9+O37znSEWhtToQYYU0TMugNpiouxnvkqT3gIj7WUy2AY6xHYHnjvx5J3zFPZ0GZYfppERKaS4J4MtX80k19RZ9tRoI547bJWh0pGjEMTZJtEw6E13pzxBrSNvKhttO4JI0ptMkEhj02SWYUkKpznC1pFREgVndp4EThlYRd70TT6vq7dGo2nqqS9l86w0qROSQr6eRZtDSzObpovGBNABKdXX6FlasAZ0LheK07lIHVnYRsvnfzuMWjGz2M4t8dxJXPdexXchTQZSAHKAlpK/mqfMFUGLPm60a6pUVqW59Tndumt9mXPkPp1Ty0I6GaC2FNzraPihioOyNrd3sEZccw+YvuzPQuqdmZklA/9zQDbXbrRyWkDNlPZyyDCB5HKHYIiTDuAEE+gETBAHsx3WS7xaQpCUc01TZR5XlprljmBJcHgxLp80jtjUdo3hBpMo/NKb5pN5nKElYBTI5LPB5pMZiqHhpQRjnQU8hSNDwzgT8F8bOmeJI1Gk4b7RJUZTn2mrBO5NSErOBRp5KQ0ACRr1Q47jSZdvf8uXlElBHjw1uKDaBhjG1FHPWzuSnEO+aXpaEbbFdNX2MDafU3QEpl97iAwcGWdwAjDUQGpJ64hrYaf3mudKywqLp9Bi2VSiklgFTMrZaQJlLGDBySpKZ3/FxTt3+01l3YheoYOlpw7yHd6LJPCaa/cDw4sQYO/SOdNJy3tyPPc+63EChB4kMDPKgiB7Wxiu1oEomRnVDSOyz5geYRn2lAy/ee6fPVwGyOB2nWcc0mBj7YnZcGc9piPfMWjGaUvPlNksQopBKYuz8dFqtm98nYGBz9MS0kOfyzwCyRllJxONUzso7HRKyyU6mwEVMmXICf0St9yQANoYZPDsmAfSE2o5iI/2on7BGKpNQ9trADCmTVDSXjtXfvuFyozLq1oKnjylRfEjua6XATRn1Ctd1k9Zrd3RVMrFiUvSyEv5W3L22rr349dpwnXkl/HBXnHxbPeHbj67IvZWFrF95xbmcdzmY1+zj0dTIvM4ariMsDhc+9pVgKTwbwSQSvgyCiKgVPWvVnGkJwBkqOCSYRJvzzav5crMpknC2HG5+iuVngZyDqBlToBEfQDeI7PoMsMFUMbQsCb5lUD5TVwTIIGG8QQaj+MgLEKyHuiHyHEaAVXXCjS7HWFi0kJh4UAz7VaNfpjqHqI+NPQdjtOJ9EU0d36FxE45iS8Tk1r/UlaAz1lhyZPwEIHV0tMJnzKXEyDKLwVbbbZDWob8V9DhJ/kCDNvIYRvzfSjO6lrvDa3+dBR5Yts8kFvokzaBpUxJE1OXjJh/OokA75NwGd/pwuJsd3ZmaiX2wszT2NyFMWN6EiJDBVMKknAbUI2MA0lFIl6VXMsZNIz74yl5su9nqImMSntSVAlJQZQD73PQ3hLIOogOgCTeHm0DZaJ1O+UAWHJQgfFJI5C410/JHAvxWXiWCEAokIsxlFm8pCzrryP3iSv6ZGT8PZ9bP38BvfkJtlXtW8BEQwEeF1od9fpmi36m9GVTXExcOeipiSJKo1T53IQkfZrURVy0BXzhJjQXL4oWC3NuSYoDtvERv05+SCv5m+YKnchO4RORDpNd7TzzSBRp21JLeIUyyYhYOcN3D/04Qav2t0+4j1w/TZr2GJm6zym+tYndozMiIoLm0HcQyQoxcyk2IP9qxCQBx73cHi6xXGcdadxzFWpmSSP0MbO4lph2VH2CCuIllkPTYrkyWTAIPOloG+Msa4L7KRreozznUDx8UdI4dzIIJgUaYXAf7WY5ck9Sw8wSUplf7o23bK7tZV4XERUsR62sufA7Ab5/tuUELnXp4w253hm5M0EN4dfjqI+y7HQOTkyjP2kna/NragrrsxPUTD0dwnv/1CJHMimMQibSQJs8SJf8aGM1cngizWjCbCWBPwrYzYd5SwZwCKyhi/QqANqhj5RJWeuwPurVXFuWHbEszVjWPCuAiofSnpbrfn1fodrYHHZTb/mKL3k7Q/QVtY4vXTpKOYR4HeZssqLsSQqlhugESuU/n7vBCrgFRXr9VAoRGdLbcv+l8TZSxjQA8Z/lSTjPBZLxtehIIyhQ/yU+FWXGISaNjbM3+EKoUzzTIHZ+ZpAhcTa5oQ3sKaZxe4rI0ElUW0pyjTotSebJdEFK/dJjFYkTaAIpFJuS6LHQGPJyBRDsud6bqRwByzUu36Gk3GzpgJ/pGLYLYVESZ036WEC0x1luaagOQiegvOnpftpufvkYOZNPXmgupbH4aXtsAAcpBUG0s2cy2Rm0Nvp2PEg5J1oGvw/5emS6A3pyEB/QUI6l+l1G6ZZXGUBJP7R5lidNPkULPOb/VYd59q4wn0RxJscsDTopMD06BShkGQrjOLLrTuRDiG+CZkgfhqM641Dz3MZ4lokyU6ZMyiyJFogUHZYoJARuXnuAf9ZD2X3omaZx0yTQFLt/WrPSo+xp8ho/CzpnYeD8jK85Uaj0WSZ1W380zTiUj1e97sTUkhqu75J2FJ/MWV7lBZsgcgJNk9ek6CUOrWkGnQ01zLNJypqBcQNM7sC3dyb2u5kxfWpRATIaeZSmzmCAMgIk7qvXF38MgkZnPS9UjjWRvdnP7Cg5hReOkV45Gcya178TUxYkYoNeyCaaWjUbNMpZevenl/8lyOABwHThW4WSjgUfsh54AFgkk0J04H0r2O8ZGAI++IcFWp36qq/4I99M9Xc6v5Ie60MONY2givYRTmROT6GMmvlW1TnX5ChCR5OeSRo/XCGorNBeIAFcKpGAyr80lfg2ryOlxY4xcR48T2/kOuwx3fheW+5163UZgSiM9CwfuaFPZtHbe747b9usudplIkc/qTs9u+ptZ7Xjcd0kUcPwJGl1PucYsDjTHM0NaH0l7MziTI7F2V63ND9DmkG3ML+Qd/q3hjvVYaSDdtW0g8IG7Glcqg6dTvhm0lU6uZe8egxd/E92AKFGGdNKu9UulBwAWJ7pfebEcXV+2s69WrO1y0O+SQmXudcvSk1ct3XS1C3vTCT/BLZx3o07aLbvdIeX1EwQXI/z1Q6OUsd+nkXfQNVdzy1e9Zm9STDE4LPMLlsZea0yQ3OylHqv1qUhxKcR4zMXAYFM0NaLcOOK1RJrvZao9lJbFWOqx6nVStiZbUbI+WbmOF9tde13PYYcbgjLAcmxmqHPdsmMYmxjnteZF5I2SrNtbRNZgVxt6WhXBqv5KPNQzUVeDrWHIyJ6UgFc5pOn2GVd5pO/AkmeNX5UfEbK4/tYCI7id9HWwBHgcNiWaC6vSWNewVjTLJQJrzItk6PaK3dd13DmXBnVFIT0pTLJLNrhkXu/HZHaVtucNsCb8GlMi/VY9tQf/4ovfjME31tIl4kSZwO9x7FVUDzUahBhUdlgnkbCoIwsuFHkLqXsMJqDj0o45ZVdtodUY5vPpOfvVgzvLd8Qu+3Zwoxq6QmtIWozsubatb0A0XqIk2FqLQU4wn9xbkXm+DyMNR9mQIFYtm2xsKLNemRStb+YrhBNI01mNq9MLAHVXh+da/wjTLtaWafcw6/oOiscOmQIPDCf5YbXjQbBJD9AjiQIBIErXW19U8pqT5b/4Bf3iIAr2kXd5pMvaQex8WNoB9lzbdC8pQnGc1YmVJ7nNRhQ5uYv2vLcrMaH7nqmxTm2Ghx6Vb6tTP77bAMZZNZpJqbOxAd1FO5CaNMO2R7LOQSQzMKDfkcxIFT6bbS0pyfRC7mq9KSr+mrJJQ5ryrQsWRfCOOyZAk6wQRNxFJYeYJABFpTvFvCoGisDdT7LhKhRMnUBXQo7PdM0MLZ+ypWyaFeYK0G2iSMMR0IC3kNz5qK3NAhYzXgARI0jeLFLz90+AEicd8m3ixT34IFgVtPoh6RcDgGgH+T2EDtr4uUN9UNB+O1ftFFi7OCmI4471DfXjGrRPHnpgjbIJ3lQB+WkTG685tiHhuQnQUbnPD+AH21uyjS2K/IhXdVacQZ5LQ2ORgsPlS510F5pN7ifaVUGV+VWGJJDiCAxFFgKSBGBYIII4+vr+FTNc9VihvVUZAMsL2VSlr1JTRL7zr2EO3p0l4ELxCPKchCQEWXKqkPz53RCDum0hxJvKGcfTTROL5DcmCbXNcP2YZvgQSe0hTHBoR9GkolypV0n33uEbdlkEERZrNZHosyl2Wn8IX9KbCxc+UAaAWqbi8mAmEoY+Xd7OO1+xEtDmJEdB8Vl2qKWrnxSAhY0tbAqP6WyiDVduSB1SKfthyR8sn63vDSfBVfptR1pj/whT+5tN/TZWTIXiNNtpPRncCTQccIxjHQu01fdmr6ABTJy5qj9VbobJDGVOBFI/Ckv+LCqKvhoNIGAMFMEZiPtnZbTnM/KXH5LgSGMNA/xzQxYfF7yg3GaFLNmSKoPQW8Iyilf5sZJ95oyVO0BLIe9WYAqoEweUqd+SoHGeipYTtJwWJGOoJo2C5uJUjhE1GVoDehTTkgrDaTmo4ebthZ+Bav8oJy8tbwnLBGKWoBOoZYivybeRVz3AbkXXqff9artbT9Y5iKoczq+qVuTwQMyLc/1u1vPrxQwod/XteRr2gFdamZNjEKyfdWhSCPtApDD6Y+5ubn4drXxn8fQUe0DtFCfWXnKyCCD9pDFasJHO5IdUxMb2aVueE591quM7KjOlzn4OAK9dhI1kL6WOMnIHHlmV0FkenT/1Fu+/IsWSPBnlb1BcxHHi7MfO1DFS5wkWbkqMnc8t/cKnqhNKlD1u9iryTONgBORgtpsOvj5XB/l+MzGSbw9J7sWrYSjramRKOWbLxjiXHufTVjPUn6ILx/DJ0OGs/oqmfMiTwAJxwWDBZnf3xXWINoOBVRfKdE/tEhMrKM0PyjR83sACsYqFJSAnfSNnrR/0ryk901k57+cWFV4Mcf8I3uWWpwmWBi4WW0SINU2k93RTtqr2Tju0BxqI+uXDoFv//Z769Lv2pzzaL6Bc2N9rdvZERjSXi6B36/0KybSIiRtX8m0gOLZI83xMW1RhVAynRLQUl9Mn2BRpnTyiUlXb8Vz0RbNBk9BU6yN/ABQ/2jib37fX7y5P9l/QpVeghIYorSQ7RA4e5aVPP8kgP/DSHcUmM+gyt8CqZu+5QABCozqELTbRvv0IhpnmXRtZ8ljXsxIuciKeGojzt5pXZosiRTQkB9zZhp7miDIsJyRWgBLSWoJ90a5x9otEau+fk7Ko4kepgZWwBy1SkAMTWYLc3iWYTyaIqaU+vVBjBNE9TKoZFYev7jmZN6EXZ3cgtDe60DD3pyPyVoq17Yj/CHjNHzMO37UqaO6NRp2O7RpjzL9ER5bRbVpR/Zqy6OwxxGq+5SUBv7Z7og6a2LTOavqoH5ymcP1QPmiJqFsrYUdxHYK7n0KlIfSo9mKn8nzNkFaE5I61e5eGIjGmELrl8f5Rjn12V4HCn61101yyml/d++LTdX94Pd/543BVG9FlR+1SkOiXCAib5BAqKosJgCCbKaI9F10t0wYp3YaotL9QpkC9/OFO4xotuHWRM8PyItqy/ItGArXTkBkhAv7JdQG2ytkQMwPT9Q2MkhtqT+Rn6xSwNLAM4oM08rx9334qWhHASWYp2BKYAt9zpLTiJQfbQrzNOd+tthnLj9YjkJZnp/LRKTPI9aAHYebshWgTPYjsTLUsh3V2aF8q0YB+Y3L8n+UDxoeoJtHIcfHoFzp03zIG02bn0DMxysOdrtN+DjyIe21u877zj/kqy1cwohZgh5HikfIZY68s2ikzLmRRr4qdIHnSM810yPpUjFQXh/64oDDHXmldit+uCGSTkkey4CclGl9mXqh7X5FTp4LInflio3Jw9GZgOkH/se/+Ku9qd4bbHsEJbKdK0FL6a/IL9WsuxApjRwlZD+tI+C8jyaRYRS8MD/rNs5uY2u7W92kB1LWCCZbrswvHpPPsqhPp9fJPUM1QBgBNMoWHPoIAs60gtdFSMFmT28+U9vma3fSB0N+5ghdps30hg0hDSUnranhB/SQXskgPE2IzaytJfACeyHI/dKwGQSSAvIl1PReBGZPdkTqpG3xB8CqkXKrlhJ4dCidfOs0Bc/jI8bE2TT4NuOHtgaYxVqRkG8HmGPfSzTuDH6SGtO6pSmg9rAe2pbXpNBWa2vr1e40NyImDfUgwzLxh1mQtuNsuY5H2oMDOzAaH3OtCTeXgxJ32uqHkSTyq6kQ2kG9rdMD6Kvf8T/97xfkQ/c1X/4FX8rpdapfiVA7+SAqnzh37KlpSsiKQCcUk0NaZ5Lbz1PF9xkTqcBLHY4FRT75q0axDI/JCYTEOUNLqRVIgKpPGfGhrIdr6EXg5rcnmKPiTeu17+k5va9G8triBFmG3kqKVFHvqcs4eqCy5my1qjf38Cg4P8LuQ2nWBDEAh4EkOVC9cz40o9/LRouJPypDsQRIbj7TKMD1ADlA4F6gq7X0P9QONdM8FR/TOAGl2dLhta3yz1fF/KZ3JjE59OtW/Iy2qgLhSpSGb4ZRnQOCze3t7Hq0Qwi4aTqBVmUWH21m4CqAnx0EpGoo2tWmD+AGZ7Fh96Wzqn2kFe2n+av1TsyZZhoeKivpd2wlTtIpjyZ/7V/+u//wjkhsYXrwm26bcIVZDqkI1RP6EWfm57Olwnf9Razf/OkjBH8SQS3j1tZ51OLi9Aw+BgKTEYxobqxudOubW0G3oxb3SfmFEw/3wXj299Vm/aQL2QLSmD6FLQBhGI1zhJHX0MdM9bUhme6OwZ0trzWNBUh/98Teqpm2N8ggGWZ5x6OVPJdtAtoq+J/kNl3Tp98UuAIwXzPqTfRJBDicAiFftt3QxpRjdllGDuCpHAmUDYNrOkW/xTpJI0n6P5SJfoY2gMthlvJdqJ/euANINjm2BRfxlpXfc1GrCNbxzglfK/eInwfQMtlJHrWdCsABwWCKTnSIP3ZYb8lIsW2WLwIqZUs3+fzsJFwKQGoUB+8ha9wk6oV/HAImvlPKSmn8m/ywyQKm3Z2dXzoAie57ybwNHMpohMrUBILId8wGEJnvHWK/ATzCpVehgSwyk3sCBgTXdyDVHuUQkz3qco58fuB8ifMKvWeRuBVACJgDLkc+NSwdA0o6oEds+JF7bbSg0a9yO+qutnsMgAKioNH5h6HQo95yoVVq1EsegYAcIjl6mLxqMB8U6Pi/4khgG3ItMMY9WY75FkfmmLgvyJvu9AGjSWpdaplqiwCQadAhsugMntUqmfcKKIgm3Q4dRLeAqktjSAg38rvocT1MZ1t/irpCaAFE+tv8VEab3JtOwvKNKOLiukBgfRikTB6FZ0Haz+1oASxTDWWwTYZ0EMuxY8PjcEm6Dg9+2ee0DkF3w1/qTx5tqhozm0pJiDE91crUCKLSj3yZQduqWQG8mSty2cBRjkIGbwAI7cOR7SCCEYc25fJ8FjCpqv0W5iQN8HuZ8/hai35rXNRBrA0uX4I8EGxwukHCTWOvUzPq26gTBE2NuhxSwzzonwOoM9QjUOcB+AxxdoB4ZnYUyteUlc9VoMy8VXwCaVDDUC8CCMhkpNoCPkiXfC5ZEEe7QqX/8SAb3VRTHOnRpFEzqj2kMz4iaQQTyiNCax1Yn1MH229gNaHHWKJ9NKJWmq0rQj10cS/OrZw6nD7Ie36UlfVTR6HQKf0ndQgaZ/VREpTtpOy0nZnrPmmcytCECsSasyuZUFN8M9ujU24dlnWwO3q3FNhZu3/+3l/f/6a3vPFLcT7vmp5SqFRBwzOHYM8hk2JV3cqjEYXtcqFdt4cKPn2PNJDr3IvuEEQcDbEsP6wlENuuvQhQP0E+IFCXPbI4TK+zrGiizM5SjmrPRlKO2s+NcPbqOUDoLyfUJny14fjXt8kpsONnecAs/SbzZwgc6iICmKS2E0yV3xFjfC0O6Y42gEjprfaRh/SWacg9tKkVBCi3ZC1B+zCmjmuBnDk0gKR/WZ0WwFKxjnEcYOpWq8p3/RVD/EXKjmOcuqR6TD/3+mSuBVqnslMzm9BnTmo6wHRrij6cPp78nnUkKj/sfDBK0E7Ddy3AIBZFJQDFtFO6UqVY4JwyuM6I9ejo/u/8Gz/+v0hncYMwM9N7r73GNSidrRm0hbUe0QAdS13GIQBY297qrm1ud1c3NjMNoLnJaIq8/qleNYfTEDmhfd9j1EMtftZOn2qLvP6chT2wD+EOZxfwmxYxe77z5ferp+iF6YGwy1l+uWYjNAGaGHvZLCMpNZpDaZk8j38X307BCxYFSbqYbcDrZ3/ymg/1RshwR1DFTxoLx31LZCFOc6lKF8qeBZ/AsOOQz04geGhrVgRyDa/I1zRcm9E3XmFYn8+sfxKQuAExOxJIk2F3zJaj4YOMynz72OkENYGj5MHsLCO8w/zi1MbOiFEY1oD7bV8khea8OEv+QwR8NDXTMf7r1nZoN+chpG8ju77vulFOBknQ2Jx/d4FG84s+O4htVMvZKwQk147gsoDNwEPwqr1rUnjqF0mVUNAnfO0f/YJ9RiTfrtaJ/aYQWbgDWFIABZIfRla8EnYU55DZ156zTgfDBJKoVo2qIWrGW22AiuVIz+Xe0WFsOgw9s7zYLSzOQ/QuhAKmaCaQDpMcqjtLa2Oc41HYte4mCQiG8oWC/SKqXCZAfHYz8ET/LZv1du1h9FrqU8MqSLWq5ppilHXwks8bUrHv0CNq2kp6uOqfArAt+2PVH5DY4chqmyxbGgxqyuSCD2ppQSWPorE5BOwB5z06jprGqZE8oxwnJn1xw19DcHzgjgFBm0XrEW1RONDkZsat7E7gGR1hj3ifKSd3bwxpt2DL7oXE1bqntGRiWiBT3yiytWPQcYjL9mLifGPICWdHnTtgwNGy/NJXTXro2j3c/cF3//vfjAN+DKZ3vftXHv2SL7rn7cO90cyQQgRNfnLKQsO4MlEKqMxfCdQ4Ee6Q02f5bTKe6xA7L+GQeXPcYNFvQzK8RzAKR6HoCPtsneGtatn5m0yuyTSeCrAsj3BWCAo39t+DNA558wwmzM7MouEAKrTUfnRplk4EW8XZjWNKZYz1aWKM9iPv05P73fnFfrc8iwmwU1FmFrPBSMHEcspkem5riLlGigLCTlY+RoHUfAEZNxGkQqTtmfyrIgG9v9Vnhyjg5M2bgA8RQbg7Muyszt7noIWCaUTdgmiEerItCtmzVsSypVsNQqbQ6ETlyeSzygF67BCUYUcXTHbcdBYUBVHQoimtsg22LPznAS7Ln3/vL380P8J8DCbDm954zxtI9poMfSF2qjcdVR8GctL06a/4NRHBpHMqgao901m581QKf6O96Qk1G0N6CVhzYi/7djhiKmwIh4ujO4DWGV8n0VTbVutygT8iaE+IOeIQGzNotTBGU0T5Niyqm3rVZoLd140cIvv2q41XiArFIb2vq6eHwSD5g/hpHwOB6YnulrNz3Z0Xl7o7zi52F9CW8wBzA9Osj6gzm9lg2i3g9ZtkqIBSEJqwSIj/BJYAyjtsBNNZv0FzlymP8cgzpi+JyE8e25lRMPy0XZpM473PvJbAgfBd8jslkR9BJD4g4V4SvMpOBBhmp1Q7O6TXZ3S7TZ4jw3RoaBOoQQ11pwRJsTkcMVNE6cdhdIjTBErxxAf/6g//zI9wkfAUMP3R//TeaTTQnzRzVqFpoksku7s0XOZYx1hD2CuGQWtEFXMgc0S2k20b2y6lYFuhz8a2nuqioWARcOq2s8vLmTJww50/ErO2NYw2S+8STOS14bMwwpGZ78u7JKO/pUnIQ+rPCI+W6vPVkoW9S9NGWyjL8mo9SmHQBtohCG2Uo6WAFObfCohuPTPTLc9Mda7sL8zNdatrG6Gt+VoyzTyCt5hPfuIsI0IBIE1YCkCpWK+mP74R53p1mzQ8jp86nhzUv1O4g57a1U7nWzuux+EL0Zb4OZjgPeLt9AZl40+KZRkEwAMZ2l00UmAJmfodvbmMYoczLvOEJDTtHD7t4kwfH3YqhyNw1/ucAPV+jo62NOvc4FS35PcKSL8yP/h7P/OeX/93Fm9IPS186Vvu/a3BwdTbiR4IAG1lQMQzGalA7BEjzGBe3eE6vgeNitlSeGqIA3s/QBOUgC2+hBVEm1Q6N3c5d3V+eQFtV2boxupmtJkaR0EnDw3W/9G5duRmPhkuA9KD+Je01O9Mb39yEKAKdkuwZzqScQbbTOLPdPPzOKIyknz2tjCV9HMA1muH92pbf07DpQ1IHmsKHX57qCsDU9GS8zOMjACD4NFPdC3Rt2fmAKMvPpAUcDj/Bri8Jp+HE8GOqEyfL86g7TSrmQ6w3cTlnTwy+Y2l/FQbZThAyhITbRe83jt/51xd1hM5kEK3NDedgY980rxlR6S8dxPfaJi2SK/pBbPf/C6NLk312zNzs/7cqqM8TbHfnpB2+CAwp/pv+6l3/9q6YjI8BUzvfe+v77/xP3nNZwOGe519VbtRc5gssssBRRsSrWOoGrdBPpMJgqY3mOYazeO0PY/aEgxJaBBxPNTJdfS2AIocmsps52X8mq9lmlZifQ3Zhsp01wWzSzCaqhitr+JisiAv5vvRB3w0R5nU5ehGZ3uEv6YTLzDt5TJtcWEuQnCiNiMhnrnXx+8qra5udDfWt7vr6xuY3WE06eTUNGlqykCzk1e9oM8fbVRL+sXhTGXQWTw7ErNd/kxsOIAQBdSseai34uCxpg2ORmPxPP4m/LLsaXgZUzXmvwCqHxiiLv40V8YtMEqTBvldo1A6MjyTDkez+b4AaakuWlmz3Hw3Pz7hbDeNSz63Hm8P6bAqAspTS9ZPg2idXEpxBEnc3uEv/un/4ceOTZzhKWAyfMkXvHYLIf3nEi+IMpMKYtKTeG5j4XtAkp5mnMDjEOlzMBcuhXnm9QPlTobaU9UAkmgv1ry5eOy3khT6zPQsZdtTZjB5fiLGbRW+005egFe/FeynAxEQTJYxLoRu0XBdzQkE5PyVZmBIfEwl9esX6YCSAn5pYsuRdALRz+mpgdVc0Ty0yQVqRzCpj9HP9Mxct4PJ3thihEU5QLQEAH8sd2NjKyZVE6SzXKMctDp5XS+zXrWxR4QI/Y6UvFaA+n7GQgaHtECb6SjPLcF2FkdmdgZfoKw95X4/FOvAdQYhHOv4nR5btH8bq2AZQ/zN+jAb5eJytLeL43N5bZmO9ABMf2YmdPv9KrfExAmhQ9iR/D1hO+rR1CCDqfVt3Jjh/l9/9y/95q/RnOMgPn5X+J//8tseoaffLqD8yQjDMsP3MIDC7XGivkZlOM0wbUQ6e+nieAegRPN/kD2HoJcXlmJ6nrx+zWJz72LixvZWXglanmUURq9zFKj51F/axok/siei/mWyzLR+YS0IJomXJn+atZtQ62my9C3c7kHd5HFeKNMDaq/0etugGeGS3mdPtts4E30G07ewMN3tDTej3v02+dLCcre5tYOW2szcDShLj85GMoGgxtFfA+CWb71yVVDbTh1161ar2wGdQypNg7YM+9UYlAe4nWKpxV7MVTpH+Y3m97tIWZeTfvwiv83uQq47NFxdyKcOKUPfNGtzakvKVyGks6TNjgBLu0NBOqQa3Ov5hQX+B6iUYzrdkx6d2cGMvy7qXjG1oKYPF2e4tz914fv/7k9vkuk4/C7NZPhTX/nGi7NTE2/SvquK62VENA3n/B4badxd6C8U4O1GA2mG8pMLVKYKLwbSEIjVnCyhit0bdGN9NU6t9l8Q2sOdVtjApMhYh6n71OuX3m5sbtH42iPkcFkzo5CaP2RPUzvY01Xf1fNc6qFM0kQ7yTiEY+/NhnjulbetcPRoL3UkJBCX5nDw5/qAaDsAFKg9RrRqgDUYGo2XOsZahHaqeRS6bcgBrU4uWq97wk3vQEVTbIfIblQ7EVp2G8H5Opn59PNgXtI4t6eL4RaekYMf/D3dBlGatkFPJkvhgSZajaKmdUCyvLQY39JF+gtnz9QPNsPTKUfAgN499patm5KpEfLa+bxOvUJLE8fJRXS3HR8eufXE7cIT3e23nHeL8j/9nr/9Uz8hVk4H++fvCovz0++cPNgFMAcAATsNGHS8/ArZ/CzOHscsIyr8soywzuB/nPGDoxDgVg6t/PZwO7//5i8fCYzr12+gsnfytbEBPovDy3l6v8siI38fl7MMkVm7qmEaMNUDgAAILgWUlmVjnZW3N+lITnCgDpQu1/pV9ir6PgyBTxyWB/MByyRg1zcKmEjj7/47E61YIARwwEzSKVw1THYmuLUWJjojrKbzcFiv9jAbMiCv7q71cnBu5eunCOBm+hRc3pQxnkOQDP0GtyaIPNJNMwJ86dYk2yFtazqDvp/tpG06yabZhHc7+Jq79MAhbbdN4BY60PKAylny6xub3TVM1drmdi0iWxl662isxdXMugShQRnKN5NIjMAiotbzuu7mc2e6laXpf8zT3xWeUTO96xd++fLXf+UX3osPcTfGNqpOFWd/zkQgFURTQYb+RTmvNlnhFaMFh1oq63H4TY7C3LilX6F2ydzS5k43gCG333S+u3gGM4imqrkaWEEVqm+BTIcKmB2twELMgSYF/wzVu9CnNw5U66pfBAWtMR8AskaX+jLESTJ1qbkcQNQkYvl1PnN9ahE/jQbgZ9TGtyzd2DbS2yE0t7OYFXFkOy0jc1S2N3/Eczgn5iy+geJSvh3CHZHKKHEAqQHewYTaXCe6vkaCX9mfyVnAZPLWjHZTtLvtssN6L6+8Vy+oSbPs4Qw6bbiOFbh87Wq0Y3xHylKTSnvmyIizfDuHh/xxdCjlrk5kZYN43QjP7vxYXJy/71v/+3/wV6Tm6eEZwWR40+te/dHJXu8vSLAOr8Np+51Ot41uLx3uwlDlUr2zGKY20Uyoan0lZwEN5L6lAUKfxdF2JFI/zTnqbjm/3F1cpHwEpLPuMFk2ubCqSo5vxuGQN2t+0LFNT1N0S2jKZb8thR8yiwPpa9h0WdLr+NN4gKiNtzwxqqmxl5XUQ22YKotdlpmf0xTjlOKPDCjPmXXnv/yZ+PWN7YAquzg9KFATE4Byr4kpjRIRix2EpSG0soqw7LQNGgRcC67t6edYV3wusjgazA8fkdY/8+WB9XHofvgpod6R32GgvSkYkBEvtAVDPgwmSKjKwYe/NSOya8RZC+ZHdGzlGgBRhvl85rze+bNLAElN5si4F35cvnHjO97/wY/fH3KeFp4VTL/wyx+59BV/5HX3XlldvVs1reOYbSQQJ2ME0Rrq1d2IPTSFzHRBOGtDEOswl6j0OAU16e/RyhatUnyXg+7c2cXula+4tVtenMeRnO+Wzqx0M5zzCUMyq8H0OxQHOCM/TAYshr42Fk2J/cNto9fRo9WS04BXbTjvYGB+Lk6vPyIkI2yHPHc06QSfMIug4KLCyew9tAu6uYXF1K9JzadzKCNmkeZbTjmxTSOdAMpBSb3pAnP5L8N94tQA5diONYD8Ip8EhYZQVuUoQG9dn5PCGkFblibHZ0W5nxG6sDLfnV+Yyc+jOt+1Tyd1Xu7M8lLm0tQm7lc6s7gIOFbolGjbvWF368Vz3XkGVbMASl5kzZQ/fd/sR4Ph/g7x9bW1tNmR32jv6L4f/kf/5rvk/zOFZwWT4Yv/8Gd/dHM0+gsyU4daocbZ1e4Dmm3OhxO9jDice7HTZ/GU+NX1dQjZ7Na3/HmE8byFzjHmxzkQu4HzSpcuXe0euHyle3J1vXv0yvXuyvX1clgpZ4ty/fkMVXdUMWcXRGlbBJGXOAGJuxI3qV+ttDfyM81baM0h9ZTz7vA3RhkBuZSTQYJCpEwFruRcRPVzyg71q3wcYAYAdgzbRzHQrmMNHQgUsUcLkbX4Yvvhun6ZEc7vqKlM4Oa0NrHbQGU+/8vcHXH6QNkyzbVgEoClVWoOzY/DF1jLX0K2VLKb3+gTFP7AICjKL3Nq4l5xx23xTXdGmGe0ip3KlzLyu39b693ZleVoMT+UYZ223cloJ2k1l1PUp9yvXl9NmyFCar/jQ7/xwDNqJUOa9Fzhv/n2r3oXKuet/pSFqlSV6FbdCbSA44u0ShRBmL3S+RmZnHU1BKtql6W1BXgOxqF19nYy6lieXex+67c+3l3aWE061b/1zNOLevSyzKNQmCp/HrMzibNdmqmGuE6mZXaaGM2Bb3ccAVYdbhlkunxXm2s3zevbxayRV6rsiZY9jendAIDZvIbA3KmQNURQ0TRLfiYNZ9kAiQRBoYBtL9rEOnksD7KkwnPj9e0EQ3QPzwpgUGY7qCvgIp3mXfNjnpbXlyfya1nGhMVq/CrPn5tws+EKptmtO4uLc2j25bgeDz30cLeychYtPd09fvlSN8R8WKzuxyaDIkF508UL8JqCAb2rDu5gsNOtb6zDj2m02ly2Cq0xyp7Sten373vnz/7K66X92cJzaibD6z/vVb+NJP6rbmKQIW+tten9o4Fgfn4wh0PN4zDX0YqNVw2IMbWBDJaJW9v0/O3NTOYpxLMAantttTui0LmpfjfHMDyv5gCAjHYUJ0zv9QYRhqbK15ydxHMCUy1w4cKFmCh3J/I4q+j5iCv1um/baQQnAAWb2kKt6UjSXu/Zn1p1pOIcjXXYOaIFSa9Y1aIOy/Ub8glmtEbyoutskyDK/Bt5Axr4Irzj1/hHkWoltaHgjHbKGd6Q3wtBIpBqsZjRH/S4ZIRXUXVwxN+j36oVsxMzHYb20nnWtnzF3ikJNDTP1hgsrG/sZHvK9ugw+5+Um+6YHTxbVqwP4lyQ3wVsNYp2xAxf9d8Anj99a1uVH4z7jg9//Mln1UqG3xNMH/qN33n8C1/3WXdBy+vya0057FX0Ls5ZsEQjOFPr6roMnZ2dDdPz/j6aKPtwuA6TYICLyIv0qFvOLXdzOMrn0QyvOHO2u0BvWJieoWE0GCbvcmTFm4bXJ/SGUccRNCA4u7zQ3XP3Z7tqjHnajIO8o/D3R4AV4aIlyz9Bg1Cvlcfx5QYyOUozOEfleQpAe87nBBGAPdNy/cVvpwnUJJrFrG8FasJCVmg2hUoFWJN6BY5Cj0NLb6/JzgJ3fKbxaA1m1ZeCpQOA7wwZ1ZKX/xC0n14eUZ6ays1zzlNlxwdAdvSGhsW5ttOsrm92NzhoHTzrspHORXc/bOtSlBOjTq+4XyprgFAaPENwzDnp3eek6dMnzLYX23iw9/6f/Pn/+N2p9DnC7wkmwxd8zm0f2J+c+HYqmrGBjpZgaUyGrBuiJm+srYuuCMlfl6y3SFCfDtGh1l2MphVkjvv8su9NONyTNNJ3xS4uLnRLagV6yip2fZWG6OBr1xXaCKdRQOaDn+TXV3jVbbd0KwDQ3/e9cuVKd311gzSlNVThvgniz73KNM2ogpCJcCyCE0yCnwwBuA73Kr7b+tpGZufVpE7aCQJ9keoc5cQXGJV30Rc66TiuPfptysMDBQZA4IXTKq4O5PeJ4V/5T2QD3PLCn7N3zdBftKI2oimDSvSNEihbkDkTPZInAtdyBCbP4GoAXiNEWotWkcj6zvcQTcuzpK9OqN/le3zpCrRBAGUaxr1oWhHinaLw8cTE0T7kf+1vfOzJy0XMs4fnBaZf/chDm593961rMO5r8sve8g/CbIhCyeQejLf32A7nL8o8oI24drFVk2TvVZWbV4dQeF27sYqTvoMjfjmC3KG8LfJsaJLCcHuvWhZzwjM1jK8MLTPaOrOw0C3MDWDOUffIo49gPoc0vlbtFSC10vthDQAT/GAHzTIV02ShLr3ITc3oDnkvA8gdaAnokYumsXwbkyeCS304F1VhOOU4bSE47PkxgQgmW3EQZGlAZ8bwzTTdgNG0tezicku9l7a9s0Ua/aGxox5zal6Xl6icf8ZnqgRnOh1AyjnbQdSWVTc0Jj3x0OacoH/6bQcwE9IyUnPpRzOmZcnSlB2ONDVfWJ1NHkbbHhz8zXf+q9/4XbPdzxSeF5gMZy686r6VucOvnO73bxdE2R5L5Qpax9kJSeNnneEWPPER7EGlFdzHrO2VcJobB/3SlWvd5dW1bhUbv406xtPr+jNz3T4NnsJURnOQR6G5mm8+GeFk2tL8fOd60c7WZuZnZPIGgHCJxnTOoTgnpTNNEci1zI2Sca7M3/9QkJpRzaC+2A1n6TFpJSzSok3VApDPtb3e+gfd3OxMTEE605gXptEvUlNlQx5nzWfawEMnQdXU+UFtNaTAQNABPR00AwvK2kP7EE1ZtZOhRxszpWEFoYUzTNfkSZvX5eQ74w4tHMZpNvNKPTS7KjHddzXBTgKAqavm76YiB61IyqJitZ+DDtuwtzt6cG9h/1s+8pEr9IzfOzxvMD300EOHr7vr9l+np/2XjFYm8747zJHx7ueexddxLsqv3+aDFhBXvUu/BcJgbFa9ORSIxshli8HcQndAw7LRi7TT8wvd9MJ85nc26bGaN7g1tueaB9IBjCXS+Km9xy5dwqk86M6cvZAdlFevoV0AnhpJxjsvppAFoAwXNMrDhWuZKz2CVU3qcoVv6toJFJyjGutGAun1MtxRpetd5TsJJLVS+R+lWQpY8mUAwAWr8/a2ebTtvFHXXTh3obvp3NmsUeaFB/ikhlATSLMdNPkBoPyzPbY92oRnMXPUbZ2CypDJVbUJabIuyvPMc3FvMJ1TBOTMYWfwZdm25CXNi/B+CZfh4sXzjAZXyLX/X/zYT37oN1LA8wjPG0yG3/joI4/f81m3nR2Ndt6oX6QA8s0g/vzolB+f8iMQZ1aWc7/NcPvG2hrChmg0hiOFbE2hMTqhrkpr3/MzDHQotZdD+G0YfIMhqfNFjv70g2SSW2DtWU4JCKSr165hIp1TwsFHIDqbmWST4aRXA2l61QhOWRgCRur3u+MyfG19PXNLfnTMyVJBD4H4Sjwnr2YBmSSPPswiGlFAaKZqdFhgcEQrYKkaGg+7i+cv5DftfCNGD3dAZ3N9UsCcRVCCS3OWZSV4Y36qy6Hz7mBA0FhHfuWbQ3CYLy9f0j7ra9rJQy0jLboXgnEBN8B2aBEWFhfhL+aZdO4vt1MN0eT5xgNFqGEFrDxxGxB0/OwPveMXvt+WP98gXz6h8I3f+GULB9eufQDNco+/jZIeD7McrcxlHgmhbm/F3DhP5ASk/Xbf3y6F1Qqm7VKcRfXaeBuiD3Xh/PnsXLwGSPzpKZdmHML6TpjaTQbOzmheXIpRQ0kRKhzTKngm8Zd2AJZzMW4LyZvImg9oUsu4LCST9SNqlHjQPX7pSuZZ3H8EKxGqnaP8BcueQ9vKYLWYpnEB86vWhf0IsgRnX9cMOYpNL+ex5n5jayMOtxNTS4srGRmqgRbgk5vcNC831lZ57jISWoOMmkfNjNk0dfuAW3MlLc6jzWWkjP9DHrWqvKvRM3xC86ndbYujwNnZQbe5uU55fcC0HGDL10MX8TWjakzyml4Az6MpNY8A99GpwcTrf+69v3VVDj/f8AmDyfCffdnd99DoD9CkhXr1GDUKMwcR6mS3gR9kr3Z5RZd10s8nx9mlQmqMU6iA6IXpZeTNwivP1Bg67DOzc3krZjSq3ZT2WDP4e2mu4VmnPtPurr+VRq8GAN0R/hEAdS/S/gF+AJn8wlrMEGVmREc59u4FzKtm9tKTV7JUomYa7u4ERDNoEQXrOpUA2nOkRVlucfV+acE9W05zoFnQGC4A68xKU/ZAoQWQKc8cDTqQEMwzKTeTjbTLHZ5qd30iwUFW8uucW4ydIBcctR8rWhLAaZpcN1Szb2xuFL2zbhvGbDmxSluzdET5jgA1h5mKADjOVTkado3UjmWcfNHptjMaN9zcEr1f/u4P/c77JekTCaqLTzh87KGrl++87ewTDB/fmjkcGQ8xqlAZ48fTHSH1+9Mwoey1jRIRNutQZ1swoE5Fs9poeXk5DrK9vO1B0sfKyrqFKBAd54EjEO6J0z9zZ2feRkELqfFQePRoxeGgoH7aVF9Js6TKX11f67Ywa7OzmCto1hcTVNkqEpOlHoUK6HUngT8dIe0uZ7gRTafdUZItEd9+nMNFYHc0hk7pQpspJIWrlsuXYmiPHUcHX+H5U/RZLJ5EmxJncBCReSdyeXZiNqM0rjPKogy/dBJQABbnhiq478gVB7eiACTLT3rYJi/dKQFdLhyXrLQQLsvon2n2D9P2vLx61H3vuz/42/9nlfuJhRcEJsPvPHL9vjtvO3MnjcxPsrq/2d2A8BnG+ivdmgZdRAJxtcGOfzROE6NzKhjy7SGEtrS8hErGP7JRZoGBcZwRnm+BHJFucX66+0N3viLAsBx7+sXz53Boz3avvec13Rf84c/vXvWqOzAxmptRt4b/dAa/5Yu+6IsySPBVrJ0d514O4n8hmywfuM8qP46M8gSv0UhqCXu2i53x84jSFOtguwNU/8TZf5dYFG40gB0G6pdpy9rqKiAt5948gkkzs4MpcqlC07MOqF0xyO6E+HQK3hGZZs35LQAabSW47GSmdf1sSPsAJWUbnIYQbC572ChNnvXGx7Q8nmmmNQuu4WmePeS7HUbAZUftUffz/88HH/iOFPoCwgsGk+GVd936b+cmu6+D2Rf9zY8LjAJuvnC+u+vVr4rw9F00KWojJ/IcWRwd0jNocOZGMB+7jNjydikCcWrfHreIfZ9ntObIyqkEbAwaB59lzo11qPOxIDcxKTdWb3TXVq+X4ADs5StXuytXb3RPXL4ajaNPoeN7/cZqBgPbWwwcEODS0lI0xbUb1zKjnN0Q+GIQErA6YoyehG4ZL6B0hAMaBOswXCA4GagWsq2m9Q2OleX57sknH4//sY+Q/GkJZ58zkRsT5Pad+ilTrzOZKoCRt1Mhe4xgNUdq6nxkjAcCzllpJ1bVaK45CjJ3hbrVJDsfSBlAEdIf+K9+hYmCodcn+/u0ATrHCbLOKnAnDg8eRZ991UNPbG6ngBcQPikwPfTQld07b1r8wO7uzrft7o5ony8GDIJyVf0KWmEVYdtTzqE91EybOKFxCHnutlI4QXpGW9hrnV9fodK3WZhj6K8wAJfD3szrUMCWc1Jolx16o28ebyFgpwRW17e6xx6/3F0FOFeurWZkl6211OkPPQtU19Bqu8oeYFqkBYfd+rrLJWoatGmAVOYu3zQXOJgHF27d1mEnUOAQSBsGMY0CQk1ixxCA9TNmh7R7tcoJUCzHUajLIqXliIk8MxFLjprb0Xcs7SY0dMp1ETI4kA5A65yR/HvVK+8MMPXnBLIAsR59JwFaC9NOjAJQwRQ61Vi7GRzogGc3AWXC583eVP9r/+0HH/0tKn/B4ZMCk+F3Hl+7dNPZufdB7Z/eHe311vBJrly9Ss+80j340IMIsoS/tLQSYWxgynRmHW0tLy0gF7QWWkpNs4baVxs56pExMtXerFB2osFgED1cVwHeKtPjHuuHRDnRc2uuSKddhgpGE9Z8jxpGbbDnjsH4eas31rr11XXixbX1OdxHi1JeY3ZGgCTIDgLymM4yBeXQUSu07QkUgOP81jaj2T3KMahpBIjD7pQDAFMOvBAwntXMAQ512bA20elIlJoI+jfQgqOffen4WefPnstILbPeQNMypE0rYLu1AElLXRbitc+cR7rjtlu722+9PYCiTlh0+C3/6pcfyGdxPpnwSYPJ8NiV7YdfcXHlo4D/T6IlJhWGozeH6QcHgqXmRjRFruj76pJAsMecWT7T9Qaz3dWr1wMm99Bkwz0mSaFj3eCVjLLXFbPzO272UJmnnwlQ0rupIyvccg9iqkean0QIWkdYoQiCGUdE5LsOmGQ+1FC0tCJAks+4p13hEtQk+kU1QVhTGU59bKsl0XimEhoCyXPM0UiNBAiiAaBTJ9h1Puh3MlIQlJ9lHgRBQ1VKgi7bd/CLBGLaQf4emtmON4KnfcB0AXdCjRqtB4HO7S0tLELPkHhGnwIeWuwkvl3jWW3v9MtNFy4krfvJ6Jxv+2e/+JGfIvEnHV4UMBkevrzxkVsvzDzBEPnrFIIKIV/VUECAQAfRORhR5K5KQbELY/R7fAdMU+TaWrTMEcyPNhAUOqD2bkeFmjsFoS+BWcSG+dq2W0od2bjP2ck4V9NdYI6jSa/Nx68iKF8OZchOfb4mTSXxexSeZs16XCqJc8qhpjEIyvhUgMztKFyVE8y1NDpkz34krm27c2+2cx8maFqCbWgryLt04wZDS3E0J1jVhqaFX3TEDUyvvpDLHQ7fNWvOd7njYDMuzUR3/tyFTDO4EuEe+bMrZ9JRBJ8+oT6X5sy5I9cb5ZnugzPb8742RT0PPfLId/30ez78DyjwRQkvGpgMj1ze+rVbL85v0RO/MlMESE6zJCbcCO/oTHWe6X4k61D26jWc41VnyWXoIXncpgFDFDwARJLElx+T/NNz3fr2bvfYE1e7xy9fw6neApDUAwh9OdJtGJs42WX6pMre77mHs77VXb6+1m2SRqG7dWY4OsjQXjPgSKdmlfUvqBsUlGNcZgayOSgXIGZHKRFuWe4NXMqgw0g3zx1ECHxHU5ospy7KSXdicjKaQ/4IdEFKbaHXlyU121Yp0abXBzJtzDz8cHl8V/MNb8vEbkMznRf+6JO5J0la1XDRdpSzi5Y0Xud9ZWk582Wbm1t/6yfe/Wt/Tc68WOFFBZPh0Sc3/987b1lcwWl9o85smAZz8sVeTIu9M7sJEF7zba4DiC0Aku+FI3i/U7AJw02jwGVg/BHyrjO0fuzJ692lK4zMdiiHHrePCRmq5XiWpZWYE+eJ/AjDDIDsZQvxlbXtaC9B6cK0Ws3NZUNNEnXoZ2RRVTFz9mPtoAEhHHY3Nofd2iY9HDC4BOGuxEkELdid6d8hzRYah+JK6NRtEBcCV39JIGX3g36TIEPo9WvsxFO3uyfc+CcYNMPT+kiAwgGKHUMtpHbUXN104SJ+GaAEJM577R36/aQxEElrPd47+55fbIDXdpKVlaVubn7mh/+3d/27vxQCX8TwooPJ8OAT6//mrjvOjGYHM2/Jz7XDSDBVfgQtFSxqIM2UDb2afUhkxOl15X8DptZ7Zfoqfot6kDLovN01tMvVDTSPAMOEdq5hcbh+F22kg0wdWTekSP0cQXdlFaeedHMIwqUfpyy2MFUOEHyXLB/QIp+gEsT8y1phvnCL2X3yuvvZESaCbluKs60Yn9BXxwW122PVTApQMGbqgGG74BEUOulqa30355X0dyzD9+fcDbkGYNHfoUPBO0XhjLq6S4Bs+5o69Go5z52/qHbJtIbrjoIXPZqOWqM/R24uDx1E6wsyTeXZM8s//M6f+6VnfSngkwkvCZgMjPLe/8qblx46OJz4GoQzeQ1hXr2+Hv+ovkRXPtUaJkchCQgd6y3AVFtKLQWGYvv9ZuXC0lLyCqYd92IjEHksBmp47mSf0wql2mWm8JDJ+jYCeGrKuRnXuPpZGe8PZqIBLS4/iwF6Nb3DoZOD9Grq0KT50xmaVrXSlEsiEOfbtnkHDxAJxNpEhzajHLeuWE4t45AHTeYoMtqSMtXSoRMKIYv6J9Im+lri1Kh2Qgcctkv/cX5+MUC1E6pJXV1wakIgqW1lVy286zPZUb3Wt9Ov4pp65+fnvuvdv/zRT2jx9hMJLxmYDA88sXbfysLcf9wZHnzNkzc2Br5pIiP0abI/mSPChEnla+g9GMqP8IMX7shcWJgDELvdlWv4Vrv2v3ImRYuAkWs1zHZdDXOKsOIQpxS1VC1HZHhPtsV5dzgsIPBhmUWeq+UUhoLJnA4gEjTSuOpMNUJ3VCrI8yYHAJ0EnILC0Vm+Aoxg/YyOSyWaGf0vzZW+TxxxTHW2tSSo8TCxaA+1mubWbcq2RB2Tz9dM13tuAoOeAGABCaCdnZ3rXvva12Li9rqrVy7H/Omwu6TitzvtFLoHajLNG+VT1dGf+/ADV350XPlLEl5SMBmevLF5P1J+H0D6usOJqTlNmdN0MkVh2bsr4KTSA3Ua7bl+BWV5ca679Zbz2PhZnOd1nGv39QQ+BJ1jrhFuZmwQBG4IDuZCtzRf+4Q0M4JEzeCmOv0u9YGTfDvbm5QpODEz0oGsBbJAcvFVjSKAnaoAa9CGww4QrD69nlrdJrKPz+I3FgSob4kMBrXkEi1Fezyc4mjLSY7M8kYLnSGDBrSG22fcHKhpzwci5EEmMAE25Wu66p1/zdiIZ/Jmsbt29Up349oVeIBJ1bTZYSjDUantqb3rR5toyz/z25fXX9B62ycSXnIwGejdD+NU/gt6/pvp8Rfrx3HCgwhpBnPjqAdpc91DMHMwDBDQ692RmF8ogPG+IGnvbCYs601CCYG5buZw3mGv+5v1h+JHASb9H+e4ko/6BM8Wzro92Bc3NWcKDRky8nK3qBvJnBdDwIDdhQjLFLnZB6V5gQJ/R46c1E251K2v4uJsPgtEmRl8hEZNnI6/ozMB2YvZXOPQad87UBfZBjQq6fX6/OiYX8DTZ9QcLyyuxL90m4lmTFO+TYdomwd9KbW2QmMmwwsnPrtHJw4mvvb+K+v/N0S85OFTAiYDveYq2uOfoHVupefe6/S/w2J7sb6OI6yYNnq/psEJtWgShFu/AMlTezK9VOe1AJelADSEOxn7iXNh13W4mrMiG71U01FrYpgmaHE0NIumcoHTycAYS7Uc/2ZcYzx/Lp9OFqTuXXcpRFqKVsQOUPL2MAL33Ue1iP6Lfpa+jCYmmk5tiYZz/7faURAXsB0d6vgDFpxvO4ndQyA46equh+y0ABC7AGhCc4oWVEtuw5dFtO9rX/N50FwvXS4uLZbWQhM7BeA0BYX9/H5v76vue3jzk1oi+UTCpwxM40Bb9/85avghoPMW/I1Blk2UJWedZSfXdMQzPIfJy8v12y35bCHP4Rl+yVy3hAnUQXUW2bdP43gKOO43NjejgSzPYXZzfjUb7r5cXJjPpKWg1DdyWsFhviMr44Sf/o7bThxRCWanEjQj0YSYKcHvK9QCSmA58+y0gmZMU5mlHMCqVlPrmE8gZYI2QFJrqtfsRA4ayq8zXT62QTkzgH6dcqcGs34yBA3vlpx6Vf+2W2+JJnU054Y3tZZgHe7t7+P3/aX7Hlr7zieu7b7gRdsXEj7VYEpA4PfRu/8FAv5SeuxF15oUkH5G9uIgdMUgyBzG+3VfAUEigONGOzQSgtc09tEsXptPM6NzLBg1KYIpLw0ErAU0y3WawclUN5k5z+V3kqgt9WvuXD/zewU6wFQRZ97FXL9uN0CwThmIj7wixDN9KDXpFFpJYBjUKvUqeU1iQnSce1+CFGCuDHivA6/20s+xwWpsacvOUgDlaHeLsl1q0oezLW6JXllY6La3NruHH30UQLnoDe+Ougcp+6s+dmnzZ0LEpzh8WsBkQLCXAcg/QbBnYeW94Id+DmAIyLqbzXaTQRZMdWKdcd7Ux6Bn2+t9p82zpiUTgaDBL/xnGI5QapRVG9LULDGrxNW+HheE/X4Aw3HNFwLXBxEG8YkQ/mK+yIaWxNfS5PSnXWaZYmS5GA3pfiLfdRPQzksd+1+hn5LGTrsggvTUIa2aTrfK5pkPoAsshVbcLsqqNALNmfkaXaa4ON5ObfiBCg/3kGnSs5lwcurHNg4GX/vY5RsPhohPQ/i0gWkcdtEG/3J5fu5fj/b3Xgdzb5e/9j6H0x5uKNMRdm5qDedzyzkgGKyiojPGFGaiMmd6M4IQFJbhNAFWLeZNceQ5gBNUairNj2t4+ZgrBYKRCNYh/jl8L9fcNjacGxsCvoO8Lu02EZ1ty6stJjWcp2A6iGXgrKsN1XXQUrPfUhQMp141Y163orNMD/y0zVSAEtNJIk1eLYk4k20n0KEuv5BKulvOn+8unPWlhH53+eq1D28Ph3/qoaubP4K5e16vJL1U4dMNpoSd0ehxRjv/qD819RiM+yOIfM6umFV2nusb+xq0yxq+mq4/Ze/NjzbDdCUQEKWnI1qEjTyjWfIyIdeaPOehUH+M2DR/bqh3PQzNwDMFo+M7hwbyszyauPhzVC5g3J7rQqtaMCv9gC47FDRP0CFADJogo80rQCkBejDHff0+O0GBiUKTLtekdftJtgRDrFBVk8X5Jm9BUVpw1Kn/3Mpytzw/u9obTH/P/vxv/rnfuH//06aNToeXBZhawIf6tYXFhX+4t7e3gvjvRViT+b1gEKV20ufRnRUEDn+1C/Z0gZRJPkZNjqxmB2gHl9JJb1obmd8aJt0cz/1JeGrLodJwGO+r0b7Ngr4LSLadBMQsic9s1sdfAbnxqxyFOnyfnS1T4yvbfgQeElJfBgOkU1PVS5c6/rWi7/cFpFfAtKkND814tutSdsDX0/9CM2H2svWWtvinNrxwbuXHp+dm/sTP/MK/f/dDDwWvL4tQoH8Zhrl+/97Z+dnvRbu8VWXithFHOy4f5FUmDmd+FbgOrB/C8Iv6Li7Xx8d00v1WgW+wOifkhrTSGM75OFxfWlnpnrx6PbPymUgM8EpLIE9tcN6Q6Q18QwUhYyKdaXY64KbzZzGBa512Resy06d+tJpOsVaVbF0fDXfH7Td3N990oVtfvd498ujjmfn3W+m+HhbQkbhpH6cfNJGO5uw8OvGZW3JtjWuA+7OTR7vfv7a9d1+Y9DILLyvNdDrsHR5e2hmOfvrmxemfmB7MLOF33AO7J30JQROUjWqYl3g+SMLXffRNBErNaKu9FFL5UhoczZ3LHn6U1Z+ZX2KI7Wf4ss+bw88lLuF4+5U1P2uoXhNQfj5aU6dJ8gWIi2cWu9d9zqu7nc31DM81T+fOLAc4jNPQil13/vxSd3Z5tvvCz/+87hu/7qu7O24+120DPjWLWky05gcNAbcvCuiGKQyPvDKOwvI1+yNGA2itn4H4b93a3v7bmPpLYdDLMLxswdTCje3R9RubW//83MLkP0QCPfyieycnDnv2ZvAS8+Fcj2fNQvZ9OwJDyv7ClFrM3u/KuQ5tbY3FvJF5yIjQ99cEIcnyiwkLC/Noo/3uCqMkV/InJmqrrK9NWeECSHk1oDnk3t+78+smG2sb+e62Lw+cO3cGLYJG2x12/jaxvz3iV4tvXL/aPXnlCprwRj51s7W1pdWMCRPqAlJTq0rLXNfUJBZy9H/gZ33Tlc3R38f0v2xB1ILa9TMqvPLChZsHU7vf1uv337a5sXWPvpNgqhkkwIQm8ecxZjB1CkrnOvM7Q3wPnOX8dCxayIlQ19JcNxMklrFydqE7AhRPrq5164wa19Z9b638G7caLy0sdLeeW+kW8ck2b1yL9tLzunxttZuZWcj2WH9g0SUcl1V6pFtZ8pvn5S9dubHOiBS/SB9v8iAviKpF3Sqig25NmL8Hofkf7x/u/9hDT669LBzr5xs+48B0Orz+5qU34H98K634tt2Dw/Nr9nZA4rBazaUG0jRpojK7je8TxxgA9ab84NggvxHs+p+mZ3aeQSQayjdZNtwqg5DJRRxiBpj6XX0ge3Z+putjl9xCrH1yhyd6EEDMdNdv3IjZsp4p57lwsGpZpbbCuDvAqYw+Wsl9TRSrn7eJNvxJcPXOa2tbx78s+ZkWPqPB1MKX4aCv3n7xa9Z2dr4Vh/ktoGnFlumf5C1fzJGA0gSitMDYXjeLNGOCXBJBY+lj6aj448e+GOBK/irabG1n6K8EAxxfpyYNwLvp7Er2XTtKm8PxX0OTARs00HS3ub0R4Gk68zlFQHUAAGdn5jJTnQ2B0LUz2t/EZL//wvKZd+5NX/6njMrqtd7P4PD7AkxPD7deWL4X3LyZEdGX9Qf9N6M8VjJjPXZ0/V7AWRzmkS9C4jO5H0lH3p2QizM9fCececzkja1Rd+n6Wr6Tubh8JttkHc3NAk5Hjr4F7DJIRpACEhBpbN3znZcKAJS/jSuI8d98x+v9RL53c2//Fy9f3/ggpGLzfv+E35dgenpYXp67d3d39814JZ+Hr3UPDu5dDLPPu4uzLeD6oqda7MKK38aeQu5dt7l31N1Y38o62hwjvPWNDYb+WwGSs+Qkj9bLCwSYViclXfztTU2szkz1P350eHD/3uHRrx9N9d9/5+XrH3zv7zPwPD38gQDTM4WFhYXzg4mJu46Oju7Z3Rt9Dtrj/Nxs/+bl6f4MPtQMOLp5tI8jvbd/M477TH8wPdw/OLjk3Nbk5OSlqanJIUP3IQrpEqPF1bn+7EcPDnfvnxwc3X/lyvbLfuT14oeu+/8BJPjssRGYgAQ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data:image/png;base64,%20iVBORw0KGgoAAAANSUhEUgAAAJQAAACTCAYAAABoOTBsAAAAAXNSR0IArs4c6QAAAARnQU1BAACxjwv8YQUAAAAJcEhZcwAADsMAAA7DAcdvqGQAAJ8aSURBVHhe5f0JvO1pWd+JPmtea8/TOWef+VSdGk6NFFBVFFAgk6RAMbZRQyIdJHEgCWkwGo0m3RVum2trTDC3+Rhzc3MJab2dqaPEpCWKQiUooJRSUHOdOvO853nttdda+36/z3/vojCgiIBg3n3+Z631H97heX7vM73DvxT/naYH3/fhZr0XN0QpTlSif0OlHzf3o9cslWM6StXY7m9Pl7f7zXJsN6NUmt7mQqfXuTI3c7o9NXG0fe3iM1em9t8UjaHBK9ux3a6UK09FlE+Wa/Hkwkbn5Lvf9ur2TlH/XaX/LgD1U+/78DQNfVVsl16yXYob+tv9E+Vy+YbtbaCw3Y9+vxeV/naAmeAE+Knw6dc+3yFSueTp6G/3Ynb2bIyPTMfl88/E/sO3Rm1omFv7PFiKSrmXzwEsiuqd6XW2n+ShJ8vV0ie2o/KRH37bq6949U9z+lMJqAff876xen3yVeVa9bXlSvV15VL5RCKDtA2zSyBHMPX6gEkA8VkNwEACbFClxL9S9ABQv8R1QVKpxHZ3K5bmL8T40N44e+axOHjkjqgDKHPucG1rczWqlSpHI8qAs9QHiGTXR/yBsOj2tp/s99of2e73H4rttQ+++wfetpiF/ilKf2oA9dce/Ic3DDWG3ro8c/6bJ/fdeNfA0GhU6zVA04Op/ZQ2ZUBhkwVRJoHlB/9VONfvIZESCcCuXEXudAuA5f3l6HY7sbJ4KcZG9sXZs4/H9KFbol5vRq0K2ChjdWUmej3K2xawpagh2WJ7K7pIvzK60DzNO4nOf73t+FS9Vv+PpVL9/e/+wT9/0tNf7+nrGlAP/vQ/nVpYWnjzQHPwu5YW5+4rV2qxujQbe6evj2ZrKOqNRoKn227D4K2UGhX+ZH6v34ntnoAhI+/hu+QQYv1uL9VcnlMNcq5DHt1OO9bba9EYGI61teUYHZviiSqSqR0DjWrU6kgjVSdA3dyiPKmLlEtJqFrlN/KRvKkFarWPVCthr1V4sFcufbLX6/4C8PtXP/vTP/11qxq/7gD14IMPVi9dnf12VMh3dbbWHtjqbFYrFRi4uR7tTgcQ9KNebSVQZFwZidDvbvJ9G1VUhv1lgFaFkdyg5Mn7IrpbAAw1V0Fl9Xi4UqukyioAUIrOVo97VJE8Ql71ZkPNiJgRM91oNGr8UAqVo1KtpgpUbXpYyHZf8HaBczklVYIOgFYAVLkK8KlrlFCx3FTZ7n+Eyry/2+3/u/e///1fV8b91w2g3vrWb2h21sa/p1otv7PRGMCw3oRPGs0AoLcFczZiXalQbhVMLcl8pAN6ZWurm5LE5gqqeiNhElUYq83Th9lbvQ5gQnJwXSO7rBRRpPkUVCqVaqnGEoOAoYxUwRMEQluc4GSV39tIHVUrz3FrSsIuKlB1Vyptid1UqwLKY5v6bQtaJGuJckUn0APISEjy3IralV6p8pOxMfVz73//u78ugPU1D6i3vvWtze7G2tuRDz9CZacBVDTqg1yB7fT4kIkCYqut2uDaELZOD4nVhomF2hIkypouwIpy4blplAO7lCzaOtpa2li4/9yDpOEZ1VRKmQQo7O528yghASu1RgKpAgh6aXuhSgVDPl/R+sr6W06pJ3wBktQG6CXAVKGMLvmrIi1zt7w+ILRt3to3fAHYKPEK0P/J1vb6/+dnf/ZnV833azVZ76/JBJDGOp3Vd8Gsvw6hp/DUsnfXatVoNAdTgmx16bTQX4AopeR6RQZsbQOozWSWRnI5Oal9o3QoAJJN58EaX1M48Ft15zmli0ASDFXUl+qphwprY0fJ9Fp9ALWmilPiCGplD8+QT7mMIcU17SbrlaEJ1KJwI0fyLqSqoYmeBr/nd8oqDPqdvPIcV21nql46Rb+72N3e/MdU5Gc+8IEPfE16iAWlv8bSm9/85rdsbGz8g82t9nTKEQEAg1QRMriChJARfQxtVYa9fxtppcQqOjgAAHwmGSSQZJApPS0SZ1KGVLBbVHIyT7YpQaRKISm833MBeAtp4o0CLGNVpvQCzb9QlaCJ4rXUBBD/c61P2WLWEs0W6Caokbo7wCnqmODjsMwEfeaLSueekt/NiwMv8sp2pfK3PvprH/z5rMPXUPqaAtRLv+Ebbq9ul/4JuuF+ezjUe04dqE5kDqxIxnnIjH5PpskEb99KxghAbe6MeMt87oY7eZ/59QUcZ5RW3stppEgnmVXeBUqpm5KlxL2ZUJUUnsDx+QJv5icRAYz5YK+ZFzellCtUqDcUeW4jgbST0sZDkpoFnh3/F8BJCWnLBC6fSmGBlR3CM0jHzJtClJS07aPVfvmv/tqv/adHufw1kb4mAPUN3/ANYxjPD+Liv6OMlZxgIlVg3nOGccZ6tFn8YVDS3s21HUNZcPX6W2kvJXDsyQkomLLTygSawOKcUsPTAijtn4rSDhXnd6URaOoDkLKAIv++xrdfsdmqPCPANeKti0BMCZh1Sdb7NcGQ0ob7/cwjUSoAeRY7SvtPyWvmXt9NtiHVLeeyk1BWH0B2seG6qF8BlXmL/FL5vZXtoXd/4APv/xNXgzuk/pNLr3nNA9+OmvnfkQTTUBFGqyJQF0l8GV5UsUTvFT8VOy9J0El0j111lhDxK0fFHoxNBVv4qUSQsTJKRmjswlCfFSDYZZVqAWLVUgf7a6sjUCjMgyTAMnF/4QlyPostpIdJb+35aTeAWoQJsNdqGPuZZVHnPnmpYuke3EXtObcLKm1GOlfea6pSX22szc0On4Cbp7zXugjGXrd8pVyv/o1f/Ff/8t/lA39CaZcWX/WEVGo2BkfeA8vfvss3AZGMQxUlHbPnA44kmvcUkkDJVUgDnuG7MSWlkwRO8vNfmYvGlfrcWvM8vzMUgNTKTD0Ag/GfKkZ0VcPdZwDi1laHA4nFb5lozZReWUPL5lbLUkr4TKomH0d+yniBZDtKADqdCZ5NYx5AZTnc6Tluy+/WM2Wv9Sb7KkAqOolt+ywtBLEqst8F/F6HLgVtPI/DUmla55+ba1V+4KE/ofgVrfjqpze96U03lOqN/wxtv/m5XiZDZIJElZB8Js34z98SLUnsby/wy2fza/7iGvnU0ivzwQJEeZ7Hdz09JV1qJQowHyVhelve63cAJPN3jXKzyvyS+Tv5eC/nzF9mW4/dduxKVNnvP88/571xZKB1B2DeYCcpzgM8y/Ze/oryLaewszodpKbBV8/xZ3bFHUUeeT/54o3eXV5b++brj930688++/S8dflqpq86oB74pm95M1T6TxDwiEyxRye/UhIUhC3LcejzfPBkH5ZhMCh/cz6fS74V4YCCqUgIzhiL8kqFvDILkmqyJ4M5L4N3YVo4AIU0lDEFU7nGd/M3FRLqsxKjKL84TH5WquZIXoAm2Z73FlLOfAX8TlXyvCnLM2+8VSpiRtYur6XkxWZS2u3e76V0HKxrZkYdMw/ryv0AFQBOlyrbf/nGm245ffKZp76qBvtu+77i6Tu+4zuG1trr/6DUL79d0liwXpCASaJK0x1GwgopXhBWTcD3EsBw/IsHIKF/go97JTT/0mPDFvJRA5h9GKHXZF7bgKhgbB97STunKMX/E6DknfYaBlof+2Q7Qw6O7wlKJAfXE3SUYZjCMnzauwRNTaDoJPBXpkzbtIlB730FkwEroKhyvod6tL2pti2Lvww5WAfDDapP6tHrbYpL6sX9WTnooyTq6fUaead+fccoFcY1HAmvC7ysFflTtiCL7Z/rdjo/8NBDD31VVCDFfuWTYFrfbP8KNLh/h/95SLAk+g7B0z6AsFCMk1ZNhgoyiJ3SASNVwiZDFK4yg97PX0oypZ1PcL3fLWytLEIQQugEJvd5q/XQ/VdqGEqwZ2eIwicABxez9HKlTp5ObunilFG+RhkgFMxmlKCVkagj2VfYdNQBIKQnRzI4qXfnkEpKSesvyNNb46nEtM8WQzK2olYHNFbFTka7tLP0Sjy3C0I7UdV88v5WtAbHs8zMm6MIP5Aq2x+tb/Tf8LM/++6veJRdsnxF0xvf+B3TUdv8MJLkhMRzKodR5oKx9ujCKJaqGqO1RjO6el6cr1S5h2ckbgYkIaKg6XYwwPnLsTfUjMMrEtKYU7Vah5AYwDBagKSUM3zAn+pUV7xM9+0jaaq1Ro7nCZRUV3K2RN14zrr1tpAAMLRea5G3jAf4lLu2thH1eiOaTYxgznSxb7JDZBRccHhXndZbRi0qMFuJtr68ENcun8q6CAvtIpN2lUFLy1cRC6DRkYmUtJ02ZbUonx7gbAfDF1a1Wq7nEFSl2oioN2NwbCKGxw5CE8rj+V1bzZQdMbafRCC++h3feftXdCbDVxRQf///9QsnqtXWryHCDymDZTD/FyP5yTQaD8FrgCC2C6ZXBIRcIdn7lBZbvXXc+K1otUYhVIvrW8gLWakmoAcDDgGnxMmeDPG1w/yaIEaKZa/1PE8VufNp/gkiDgOXjsD5oRQi3/bGcmyur+jZZz5bqCFnNWyur0cD4Feb1DXjQtSG686NqnJYjxr1qTZgOmDIcEK5EetLCzE3ey46m+3Y6i7F1oZDOYV0dVjJkIgQ6FF8S7DShh4eXa3W5J5qbALAfrSpOecAUqPRSgC1RqdieM9+aDnMfdLVfJRiRVuzzbQRdXiGTN7w/d9+55Oc/oqkgrZfgfT+X3v2/lJ/+9+WS7XpngpeWU0q9Hp+g/mF2rLJ/EiGV3S1IZiGrOBT8jjRLS2eJFDxOzufekvJAQMluM1ROmkXeanwoDwtQYv8ZV5BZspHqhRGGte0U+j9aeBy2mGc7V47eh3AvLHGb4OKWzlzYRVg1Ov1tNnyXEfvy1hRPVWkNVeKGEdymkutPBB1JU63Az85VlZideFitNeX83lTBm2zzqhank3pizr2vB3P+heSuACKUr0O0AyyVgdGY3z/UcA7zDXtRtppnzBfaZAgS0CB1tIVGvgd3/9tt3+0uOPLm74igHrfrzzxKkjyy+VybSh7v9YIxCqpEviim54SKjAmIZi9NOcnURuvQy/O811DhR/GdQSBqqoApNFl7+RZmYBE2SVkPpuf2hDmy5NKLhHGeVVlYVdbF/Lih5cMqAook4Z+zq9CQq2vLACqNfLR4KU8bLP15WWkBmBHFas6M7JORWR2clL1TJPLBkzr1agNwGjHH5FsreZAzoSYn78QW0q7zc2ibvzblVD9nXZmINT2WH87mbYd7RZMAs7OhcKOGpJ78uB1MTQ8BY0o2/xKgm8nP+ic7eJXQYvOamdz9Q3v+M6XftlBVViNX8b0v73339+/urzwn/B8hmqNARoh9wppo2yR4fnfDqOL3zbcc/ZIeeL5tJJQXX4KECWRUqUARX7n4fI2xPU+nk8pswNMYWzWJj1Er2fiOb0ma1RSFKTkFFx5ka/96KytxtrSNYAzG531BSTQZnS0ZzobgEup5WxMny28vzT4kR7OQZfxTqZTKvd6SC6+t4YnUzUuXD0X62vLPL+adpeALw6rYXzMNlkNa1u0oBi22WGTTbPjcAi4LkZRV3pAr8GRMWwtJZSwKehky8yjgoTLNtqRPbndrfe7m9/50vtf+18//MF/fy5v+zKlLyugfvTBnz6xsjL/nzY2ViYarcFoDmnzQJxd+QuR0nPi3K4HlnOJJGICpvieNN0hSA5fAAB/m/KTw3vsnZkSRKoKJEUyRdBlLvlPEisyVIc5fYRynEPu2X5/i+v05rSfnKKyGKvLl2N1bQ4JAvM5l+NtPKsUchYnX6inoDQ/uwz1EBj2Bi5nzOq5epaiOTCe89uRCjmsY0jAGaJb2l7W43nPFWOBRRIcgiU7GL+LjibAzFp6kTvf6+QtmBotOjC/PXbjch5KOM/xVLZf+mxubdVXl5e/7e77vuEDH3voV2a9+uVIWcyXIz34U++drjSqH24ONKZLNZuvCilAktSyMRaHOpAQDrxKTIlTRI0NTsri4k4B8hyoeN7P/O6zfCaxZZpMTZhiePOzxlHdZSjPJSP4L0fqeVLbSI/MuFG3u4Hk0eDfQHIsxApSaQs1pyrqb3aQKqgZtKCPWpOiFQCLOvT6yNuease2UAfKVNr0Uv1RTkcbjDZx3fBA2oR6Xxj/u2NxZFQcfBfM9qaUMNluzxfAsN7eY4iiAIht8Rq+ZHUgmq0xnBmnPSvJzWaHdjtHgiyfMCfqR146Cq3W8Fi/uv3hd/zoT5/YufzHTl8WCSWYcNc/jJo7ZhhAGg3jeQwMT9A4QURf5pxESmIjDTxXNBJiJU3xqtpLSXhjQ9oASSB+59gV1xUO22VVnFRL5ZJQKqgI61I98sc1uiEXZDT5qRatB2Da3ERtdR3GWItOd51TG2kc69JvrC/xCF6l9/RRSdarqGTWhX/kXolOqjeYgrQwrKD64YOULeS76ojvMBxY8SztRZ5utVcAmuUDDtz+Ms9lENV/AKfCkXYmHUuvtW7IwaAp52yP9p7As15pEpB/E00wOL4ftTqSqi0n+CVbeYZUAFTpa+fmQexN1e86an2Tdm+214ao/+vufsnr/q/f+a1f+2PHqf7YgHrwwfcObfQ2P0DjX2RvUiRrbwyOTEZjYAwicBMEceK/wCl0vATyMIcCHDJlaf5yLC1cihqeklNsNd4XZ87HyvxFVMU6GDQgCJzEhgzm6TKMK3me7xkp9pyMVhrmPXCaopR+XWyaDgZ2B69tY20p8+xjE23yfbO9mmDub9nLra9SJSufZfUzlCCAxJxea1EO1ea6INhpR94L82wvYNCrzPFIqwMQ20i+hCWGtfW1jammOSsNrGyhrmp4jY3sJII580zpKDi823tKMYCqaw2PR62ON1mt7wDNXuA93GVn2/n8rPTrxzo06GxsxOZGtnsK6nzzy+++/xc+8Yk/XkRdKv2x0nar/L9T5ft1nWW2BOmmOtnES1qxB2AvyAWaYW+2t0pEaOfvnqqF606xraBCtje7sTw/kwG9nCuOFFmZvxTXLj0bl849FstzZyFAJyWEzFjfWIyZq2dj9tKZWJi7hPpaBzjUYcfz4jY+de0hnjYMdeq0l5FKAGptMTZW5qgnkrHbTtW0tYX04vmCaZFufRcJKWjSlkpPEND5R8PNX+mhFyhodhknuApWoqLIz3pt6dFZJ650tKFS9XkvAPNhUgJUXJGxXq1ALWpiysKyXPO2DjkFWeBzaTuBRD3JIO/xP+8rbs6U5gXXDRx3oYeebUrAUpxoN5vvK+760tMfS0L9yP/jp7+72Wj8PUWv0z2SKFS83dX+2IxVgLG2jHFLo+tVPZNurK1ei83VBe6zQRuxsTSTEenl+SuxMH8e76cDg9cADfkZ5AR0xn16Mho1VaHXDuAeG5vx2gaAUlX125uxAjh0AOoDg0gGejblpvG7CYi69MjNtVQ5W1vYTpTtujjnpestyRElhEzRRlJ15tInAKCHas/GciJ/mScrC+mT0kkVK6OTqzzf5eDejPbz12w1U/11NpwDr8Tk4LoQSpMA6afUMGXOjs0lSKkTqt8hKcGR5kLyXnQILMqDjgko8q9gnBtO4AJ14w7qXEgk6+eDxrqKttlh28tXoHfhGHgLj5y49+WvW/qd3/zQx7MyX0L6kgH1Yz/+nrsgxi82G03opppzTZyGI4xGOnQRp+vLMBtjd3UVKYC7bIBwYf5czF8VOEgwVM3S3DkAMxMrC1eRIHhVMLkPw9s2uG1QcQVpspJSaXtL5lVicGgkibKIKhSwLoXKhQsQzaGIJmpAT2YLNdZZn4suEmnbYQu8qy1VHMDKFSzyVg6R0hXXG9IOyVgOJ5POckZDmA/P8VsJknEgGGfv3z1MmR1M81bdfZleq2PXCFTK1E5StTpEVCk3s/xClQkWVadmvEAVMGZlDfjLsi29KMhObDJU0qczGzvzigHecrXJjdp4RT6CKc0R79CZoAO3VxZifX0xBUHmUzTO9r7uJS/7xl/5nd/60KU88UdMXxKgtJt6pd6v0/S99VYjjWiZYeUkiOpGxqv70xZB6mygXtrr88V41MYmRiHqMNWPepyeq1SDGekO9/nO5wYA3Ob5nJwv4dWcSA3d7uXFa7EIGDsYui7sFEgyRkN2gzwFnPGezipAFrxtVa8GrfbRjgqDsUqlBAb3m5J90l17TE+C355L4PGMPNlldv7gajJdjvsc0kcvrHDpPb8buS9UfqoaJI72l8tOlUzOhd9NRSRfCxC5WIM9PouUdGgmk0UKDu4rHAVXJHMf3zt0SIFTbbTyPvOyfnyzllk3JfYatFujE28lzaWF9fYz24VwL7/+ZS9+2fu/FHvqSwLUS1/zje/HLnilRKs2qhiV2crCboFouRZOgtFDt5Q4SWTYDVH0igojU6MXcHBN9WajUk1pdPKnES+jGs1mDvQ6UCqYUo1ttmNjdSm9MZWLkXJVjMvLO0illbmrnMNewZMUtKq1Dio47QeSLEspknVNFBcg4y/tM+rmvdZvV62l/YStUQDezx1QUccCFMVhKgKcxd9uKMT6J3245l0FsH3Se4v8lIQJAWgg4Eoa7j6c3h11L6qddPL+/POz72pnyu+tR73RTGntGKnadDff3Tb0sONWl+eh32LySSDZTq+bCg+zP7ZVKZ/45G/+xr/Ok3+E9EcG1N988Ke/B7vixzRcbYQScxND2pHzBJOqBMJ51Gv2wOJcGoi2LdXMDiF28hRgnEiCcZHvHrJd+4LzlOXgsKrC1KOX5f09HoDQ9rpN7KQuHtzWOjZSG1up0o1qHWnQphf6nPcLhASlEqEow3oUBriSqpBSxX0wOmlspbg1mV4wPu0qPjNgm6ji+Z1r2U7PkLeXPVy9XDTLcgRAca/nlTBKMGcP6PlpMvBfDKDWq6hKO5AhjyQfz+wmv3ukR1iqm2vasCVUaRWPTy95F3jUIMvuYdt1kNpr2JpbfKaEEvzZ0XbrXeTLfyfuecU3Xv3kR3/9k3nhi0x/JEC5OQUG6y9TXtMpIa2B4WgOjEa15pwhpVMhQtMrSuYXlXNxpinFNnVNF3snFZWXhxI5nyAvGF1QMAkhYHZFsp/JtGQOt+yWg3QSaD2I5BQVKMr9hbrQ40xxD7D9LFSQHULJqHq2qOLT6TLp9Cgt8oTXbMeO1OE5TikmuL5zDykHcgGRD+x2GFNRX+9zKrAILa5ZL0GZwVikye4KF9teh55jY1MZY8qm0gGst3l9NlkxPwSxA8mVnFIzOjoZg8OjiWQpWXTWnc7pwe8uNtSGdqn52REyo6yZuRb/F53t/hff98Z//vDHfnU9b/gikqV80Qnv6j2NemOsNTwUew4cjH2HjseBIzfF3v2HY2RwlB5iM7UTnPBlLAgmPL/nWk9VgO1KVWEvVQ1wDwwyHmMI0LkFhVqUgEWD4UcCocjHVbc4vKomnlFkF1NOSBrLzUYOoOrFdXrOIULdKJnMSeamQY3xWmrwAKohyVCoBOuc9ZHZGOgGIFHs8I1yBQfnCxuMCnDK5FfjVALqs4f5WX9BoscpLZTc1pXz5qGk5D6/q5JVzdKvAaCU+M4mGBneQ4d1YWsyOPP0kQQJbTErVX0RYtG+7KU36UwJRyO8XgREd+gJ7QRMARq9V+vPtcyUywlqztue/vZYqdJ5T174ItMXLaH+zs/80/vXl2d/prOxihGOfYRINe7kEqQOKsZtdDbW8aYU0ckgbQWJWDSkCPwVlU9m7KTd7ymuAUsBmuedT+bLOY8i2dMzuxQlApGToLlWxRTH3nLvAJnVxVtUYlm+tCy8riIv80+JIUGpKcVm8h6xY3A+hWDWw95eAMIkc4qJgXqGn9seGWoZed4T/FdF2plZztHi905ROU1FkBdTjWUy0lwPk07XxtZxKkwNOkvflLK7TH/e/0UD+M4/QxSaGhvYkS7GqDeG8lIZOqnaFL2OW3bwnt2eSIfnuQ7v09I6c7T+Ala6VO689/5v/PXf+c0PfVGDyF8UoNxCZ3lt/Zc7m+t7devVuUaWNXiDnrC6PIvXhpHX3kxDT8IU6kQwQWApC0eT8FRUwhS9VwYWQLIxXpched/zrhX5eD+fgMCrlqHaSFIIbEUYFwrAyFgBhQSDwEXxll9IGOuvgV94eNYp7+DIDPJ3UQfOJROtk8/v5q/tQrext3sun6MmO2X7of1i/fMSf4XENc+8g4Pf3GjxhY3kXdLBaTgFfbINPbzgnSi+dcr7KDdLtU7ca2e1TCWhsxwsZXBoMmp4ewIKIuzUH+m1uY5TswnviiGoop3SULPEPKk7n/7LSyTacu8bX/fyf/bQQw8VTPsD0hcFqBe88vU/DJD+Yg9PxYqnEUcFu4pohzM2qCTMKzw4mJW9wQoJECPjMMCG0VRB4O/8SWZFg3YZ/lmmmJ5TcTsp74UDaYuTw+58ahlb5ZzXc2UJn8VCg4JAkt2yQaMF5af1yBme3uvhXdySUksp42+/W1+eMY+CmdaH89SjwIdt84tSpmiX+ZlPQoT7U4Xy50U/82+3vpxWLmgKKCU8zCulLwU4KU/aJDh3kvtP2QGth0D1u9eTtpyrA6TBwUmu9TKIu7mCAQ44jRWuLl7bGXYyJFPYk0UdnSRYdDA/05AkFbSp7N3oNTd+5zd/9Q+dP/WHAuqv/dCD0/hK/xZg1Hd7ufpa+0RQdTpF9DcHQPntcIi9ZNdg9U9OFcahX2VWQVzbb4V302cZVnz3Jj+8J3uhT/JQPmEWgoP+VATtyC8ZS+JjVwp6CDDZ4T3eUTgFWYuiPhRiXdQ8TpaTyWkzQdhk/I66y0l42T6eIY+M85iJ+fAnHLIKHGmYZ4n8fF4bdyuRtOSrZXFD2pDSzO+FevI2AV8w1hMJGv/Q8UXR3LvTxiyDytqh6vVWNDHM+92NjDetrymNlNh4w2vLOUKhSWDYYleSFp5nSqOibOtvvcw2K126796XfeP7/rAB5M/C/gulUu9HyHuoiKNo9EFQAJSTu5A+qo4OvUjbSQbYs5IwdlhFCY2UZtoJ7odkxWWKNZWYVsDPQqLwyE4D0pbxO4XbHPNLvZ6qRilUgNvczXOL+7oS13x48PngtF4ZEOUoUsGQwkbwamHMyuLn/xW917y4h7JU3znblByS8H4XZNlmb8pTCSZpIOBkdhHjymIBnXn6vZBHBUjIj4Y7yO3UGtFtUNXIetKFG7Lz8D3jYtYDept3Esny8tmiHo3GQIYNLMYQSs8xzPWlnO3AQ+SBvVStkyldRZ5IV5wUB6MbtWHcFDdTK3hQrAqyvdtD2Ms/YjP+oCQ/v2D6az/0Q9MA4u0pyKydZKbS6cVwTkIYGNS7UALJ2OyZSVSPgsEyo+QKFnqhz3DJnLJB+dub85zFQBzykEjemYFPM+RnTvfgnCzI7Q1rFYxYGs5vJUjhfUF3pIzMz0QZZmVueQ3g7B45sMp9MsNKu8xJBkO9BJf5ZXssWwBI4MyS75xznV0Sm3uLPPxXtNdvu5LJdnsu1Sn5FflSbraR5wWuLbf+nEuwZpVsD/nwmZJPWpqHPyyDe33O2QwV1bcVSIArubZiA1Mkh1ac0NdZywFxASvdUsJCu+dSFkA5ttB8+W0g13Ksg+0HrG//oQffO1088PmT9PmCqdMr/SC5NAvCWEhxe0EnXWEIZSMhjlFgCWUPKUSllfHTJ6lvkt08smLP5eXVtAH4XVwHvjTGhgugsgQGG+6mYjzcI204UkoBnqkD1kraIIKnMF4z4r7tSLq5UhYEJzuetU4e/MCVK+ifgYE8Ulrm9eKwrgJellsXB1ddGCBz81klC596cAUA+J5tK57LtJPPc9/zC/9zLuvKfe4BlZEPGJ2Z7Nzi10IrFOD24Gw+55G38azZS2PNkc3OcmyszmDML9HGItYmj5xJ4SIJQeZiC0kgsPJ5KUl2ReiEOtqx+L1bTqrh6DY7va0fzEK/QCra9nnSW9/5zrHqdv10s9Yc0/PodNYTuSl1rL3opkCZbk1ySi90NiCZwyYSmXNWNhcXWCmkgu52FgoD/MueK2M9y72cTpBkn/UUeeW4oCAr2lj0IwnPtbRBlAD8BErmwqH0pCyfT+Z6WE2uU0BKIcuy3tbHOuZz1qfIhat5TxbIf9YrbQ5z9/k8Len9I5kfjM8yuK7E9n4KyzZ63kwENFkUifsLtZql5acbbKj30z4j5VwpOoNSyFNpi5IyP8vmI+vDF+so1mu1eq5lzHPQ3PlpOd1Hnqhod/JJD5ckjXZaYeu4qPqnzkWt+Cuo4zjkdml7sVKrX/eP3/0Dn3froB3K/LepHtV3VaulsaLxMkIy21CztuftHhK5SIIobR7utdapBr3OZ0qb3UbwgAau01pUT+mVWQ6HvanrxmHYNUCNczwjYLicQM4jiyMbasRve68pZzxyNovnMxeH8s1HCnuLe/jf4GJ3R01nHWU4RCzGCslLW0spaIOo/26Sb8Z06FU8w7PZlh1AeM4/8+N72jM8kwDyXhjLg2mTeP/zss1nsm7k5ewYO0l2EMqSNnqz2QlI3md+fmZrLdsy+Z3145xTgLbaGOKOHKjWd6S3OdjWlJw+w6f1UvVbjljuO+JQ4pw04Vyh6pR8AlJJ1x3rttffZTU+Xypq+fvSO5FOZP5OC7DSu433++7fbvK7NEvEg4oM3kkUKiIROL1jkAMPfqT45nfaRmSchOGe5478k+30lLz62ZS/vGeHiCmlqKS/i3k+xU1JYI4C0DuJe3w4AQHX+hxpR1DHdMF3xZ9AAFDIxOeAk4cAwy7xmjNHlUauOCmm2+zYQxzP3c9hStDKQNKumre+lrsrnXbbk4cNEHQ8bhk+u5NVXt/N6/kpq5038exOfqlJfDZvMLPic7cc6/X85Mse7L87+iOzMhV3FbTOMvhHO975zgffM5aXfl/6vIDabjTeUq+Wx7yobHCLZn5DeB4A7e5xVIeBdQhk/EcFk38UKCFqGK/uyZTMEekWk2K1QLpr2SoYDNbZnpguM1e9N0U9ByzigquB3VfAitg07yrK8Hv2efNFzitYch4319z0QuBkD6Se9rYkCPkK7F3I5vXsdTyUee5IjyyFDJOA/uYJvnu/DkIXMCo/s3fzrFJAKemtBUF9mmepaLHOh9LcrY4b7FDJVP52QWXaBZXPkDNl7Q4K2yl367nzrPYM7etyfqeYYuiKT9WsdMhz0nrnniLRdi6Yb85mENA8J72lozTMOWHUMx0Pr/P3uUk+bo9tba69ZefE56SiNb8vkf1b6/VqseVy1T7TTY/G7Zc96jzVwlNouRdBelu7hCla5zgdraHS5laAymoIPKvoPQYDq0qLfCb/ZbLByVMe3gat/Rq2EOUMDEzG0Oi+GB0/GIMje2JgZCIaQ+PRaA5EY6AVtYFmNPnufgMu03ZVh3WyE+ibqW6VuNDLEvlPYqP6ep0MHqa605DnqrXMoGfW2OEVZ00oszjPZwZIaJPVtKdrxm7B5PQcBalMtwz+T6PXr4KBY6d0wLgLjuIw5XfvIW/B6SFlpMfz7ytsHw7z5lreVpzhHv7jZN7PnyUKytQYHLZC2V/ze57jGjnsjnH6+O69VqD4IwnM3cQ1/r5r59fnpN26PJfe8Tf/5gkKeSIB4oNUTO9Hl9m2psj1KcBgVewVHQjZMW6iMZnA8rqVpB4Qzl5qTEM6KJG66nQezF7PTdnh7DHmKwoFaq0ZrXodibAZ+4/cGkdveGE0Blu0C4nAAzJUCeHwhHO1N9dcDlV4mx1sCDeSV7I6dbiHV9PtrsfS0rVcxNnFfrIw5Yxl5syCgnsk2qxlS5K4BVEFjgTl4KQdRvVtEoAm/9cLzLWClJ2hDlIa/eS/KwndMa8AjgAvVJ9SKzuSzybZ7XAlPDGlG8awsydIPqckI3vKtfa0UTpKYZ+3MSTzzLn7soKb63hLu9Ktyn3GmOxm1lnwZ/u0N/me7bSjW0fOP0cL7yPfpEZ6QtmhbnnvT/ydz9knobj7eemee+/7Qcq+P8kEQESM4pGcM1P+FRXwejZAEPHprZ5KvWgTaSyHt2Rfp2GFUd1Hqu2OvdlzFL3cw2PutuIOdKrMeqMerVYzpvYei+tO3BONkcmoNlsZtGsODscw0slpGgMjYzE8Mh6jo3uiOTAWg6NTMTZxIA4cui4OHLk+xvYh0UYnY2JqXwwOjIYrXpwLBCRQ3QDXlSK2RVLZS60z54swhm2SAbTMTpBM96v/Sw8ZVzBSeAocpyMnLWxqMmA3cVIGkzKPvG6Z5slhJ+G3ZRY0M/+8PVOWsXP4RHZeCSf4Ml8ZbKf0HLTPNkBT7q9TJ6cGl5DajRrfOSp02katQcctdqnRk3c8r+oytfztVGh5Iw8L2iSfKV25l1iIWP3kR3/j1y19N3nHc8lB4KsLy6e5+5CZFGIPgUHhmSF/KRUkMKnYfrBodY/G2Gt3aSBBdqVZwRqJL4b6CSZp4Ih+kbigkZyVLuwhy24BkON33h8tAOE86IGh4ag23EKHcpVqNLgXW7G5uhqNai2N/+UVZzxQBvkMDA0Vu6F027G+0c4pIXPXno2rF55IqVtrjYcbXqS7r9GttMwOVMSyNvUGlR5elxT2XiQiljhtxR6ijkXPx+JTYts5dmikmk76kZ+2zi5jlMipFjnSGcjmAxF+uxmZlPIx65fTT/jBzx2pw318SrsCen4pOnRe4ynP9rlHSeQzrVYjhgZHaGczo+e+iSIfI1/jaa7q2Wy70gfnQoFo/ZOntA8zQPuwaMZ2rK+tha9ASY/Zk6W48LM/8XcO+9Rusq7Ppb/6jne9DuPu1wpdbzsBCA8mcCjI3UXSMEUU66I7oYs6Qxzvg5gYKRIzy+JCRoYzHz41wrmgqPb/7IF52Di+7dBWAmpUlkHbxDiS59AtMTq2N64bw0ZqtKJXacTM2maqtqk9e6KLJHNn3DrMuXr+XFy6eBZC8Jt790wfjpGxqVicuwaQLuNOr6fq6/faMT19BBtsLCWK41q7b4Zy4qAOQRIa1SlBtwGWUkvp6qKItYVLsb66ksM9Wy6csBVco4/bGv782OmQ3pMqwgRAUt0UtJUediKHrez8PYhQqCC6jITt6XgI1KJLSkfra+A3QwkJSGm8S+fieb1nYJG25MTk3hgcG4MOE1Gjc227z4H18r5cSSSgNpDaLtwQ6GU6OvnTIayjk/sKtdyNhYVZOuZqhl24BM8UAKVvfO/f/9EPZQVIO2ws0t333PdubrzT76LexgskiWSdaxjq9gJ/uz9SHQO4rIpqNHJ9vYEvRajfncej7veo5DY3zh9ClNoYjxSrHpSAmNULqiJmk6n2OCUe5a8sLsb83EzMXLsUF86didNnT8b5C6fj6tWzsbY4C3BGYnhijPtm4+wzj8XmRjEnyx3dDh89Kk/i7LOPYzst5aLOYXro8GAz2qVGrCzNR3/lYmwuX4r22gzAXIzVDYir+VHGy1IaUk/3anIV9ND4FCAcgZjlHGTVE7OeudIEMOgB1x0Okti00U4jqGSuYCokCfTknPajG4G4rbVgElgKBr4W3z0n6VMaqLoKZpm/ExgVNDpEduyUGD7H+QKk1EoEAoTJvYdj3/W3xiSdS9U/gOkwMDwe9YEhM48O0pv/E0yCJEcm+BS4hfYB0HYm79payQUnhc2rjUpZuIe//dEP/SI3ZPpcQL3kvp8l1yHXkGmMKZ5FZ6E7LcTfPEI5SqfcboaGVbF9/DS7QhdDpEQvhQoigCKwcqqrujlBqD3UzAl6tSqfactAHCSgQwRK3y5oSH1N8RuAZNmpGP2taKP+VlfmY2l+EbU2DjE24tnHHo7FmcvRamAbANThwaEYQ8KdefozcfncM8lYY18rCwvRmtgXQ3sORXtpLrZW57HFBpOY9TrllTZj9sKVWLpyNjora7GBJOoiAdvrq9FeXS5W72ysR3tlifzcTc720U47E9DJYZmCvTvMlTaaAnLLnu4c/E3aXkcqIBWF2zb50P6kNY8Wn1hEhQTI3wKowX+erxoWSXoX0olTRVk0Qo9a8GU+5Dm9/3hMHbyejjdIGXjANcpREvLktos91h0w3kIKc4bKGVm3TJuh16uU0rYSW64wgil8L4BMbcint/e3P/ob/9DamJ4D1Pe94x0n8HT+trVTfRnXkCg2oCAKjaqVUwKpEQWHh0j1PtVbboCBVMnYDL1X5MkoxbD5CsYmPaMFs2v0+tbAYGxAXJdRt3D7FaWUBqHpBTDIfQxynhAAdAWIDdVgd3tlBz9t5Nj4XqTLYsycfYrm9WJ8FHuBVk2MjsXSykqcffJTuQGGBvAmomdlZR1bhQ5D/daWXdmMSuoMRnlzLMqd0eiulwDOZiwuz2KPLVJtoSCwrdcmdthGqsOuk966HZiLxCC/lCC03aaqMmlu0s1DpuQwDOfc12AFm89dWObnZnOhgHtNtVqDBTBhnnEi801JlXyQlL0M2eSAdtLcjl3Q3YytX4V7dsFkvevNwRgdPxBNd9ETHIZHdpbfd9vrdA6Xsa2nRO8rlrUVYW7h6flT80VgO00aQKHutDd3PT/PgZOhl9//wL/+2Ed/NXdweQ5QL37Jy9+CVHnA7xLDKjuiLxpN2k8DAEAJZKpnjEojEkKRtWBy6u0mlVunwr6AcFMXnopu0BMThdzqjrXN4RHE70Q0kS7UCGIOxNT+femx1Wi8sCpXkBrUwikyKXk7WBO0uU1PMjyQUg/VOjw4GOuuMduYJ+9+DHCuNeDKj3KcPv0MoFlSLKfuF4hQNTYByuLs5VheRsWhulaWZmNl+WrMYRst8n21vZxzvK2wktg5UkqltDUAQs/dd5GiUsZ1gLuq3RNK00KyK6X5QeW7Ao2+rEFscHN+bi4W5hfoCEg/7L09eKIDA62kd9qpqhuftyPxmfkCSDurwJFBhYQyKcs5q6vvjXxyFQ8Om7M1EnWA2qWuTqpbX5nLRbWrywvQZSHn2xvy6XNdsAmkItxhgfy/0x69R8MQm9igu+O4LrcSubkjca367G995IO52vg5QP2Zb/kLP9JojJywAjWlgUSiMSlC6S2NFowadDElhdCGBgaf9xkQa29u0XO7GWR0AUMdgAyip1utYRo1xPlWMqaUih+jkLy1PbJH2J/56hLzJmLZt1s2kGB2GBnjSt6qq3nLEtplRm5WyoHdJqjcwMvNLko0eHykFXfdciQOTI3Fhcvn4+oMnYYyBGWrBXOot9LCSH+qDl1m6CNTDN66zNwwpdKPbsy9eos85x0a7s5q5FqXsvT8dMGVrtLH/DJCn6BAGQAKQeZgs95n0ZZKLCGd1tbayZyMRdEx92nfSHclJ22ViWoEB3iVVLDZinNNd4avPEdu/Pb+4rMAgRJO9VvPjWJltpJwEVtxeXGODjQfa6hud15ZXlpC3QEQ66WEUheTlxI2mUzK/L3uD9qsZC4kFjajpg2Hq6Jx2tr/5UP/MdfwPQeoV/yZb/057m66JEoj20qNYoTWEJsDI6MxPoUhZxS6MZzup+/JNUhnyF6vjBKKc/yWLXpGGnCiXklTeH09JMUGPWUtlhfmY2HxaqyuL0BkJAbG9yLnlpEoPVSLXodiu+EKFiUlebuHZO7MQhlpj8FQEWEowcWNY2MjsXdiAGBW45FHn4w26syVAPVGKQ5MT2bwc9Pd51InCGKab4/MTlOoprQZrD9AkJAJPGM4gC2Bx70IiiSchmvuUGw+yWJtHMDlGrtksl4TQEQ6K2lKpXp0+jU6y87qZn5XqwMxMDgZQymhZBQdJzlY2FDWS3vFgwyyfpaknSrzBR6/FISUuePk6CQgobyvA2hU03q2CQrAo9bQrCg2hKWDC3jvtmeTT2oditO7LOUQmR1Cewo6CVjLoY3ucGzbqcP0R371P/xkUWvSj7/n5+/a7LZ/r8HNilXM3vRwbr3lBbFvajSFioBQFVmWLVlf34yLF6/F1ctXc+K7zLeC3OgN5OOU03YuAVeiWbmCCEoGpRVMgmBuMagRTlOT8OltQKAUvQKHytsrNFrd9TaXK6GOoL09A64WvdOe3KjhfZY6Uequx8LyJmU0uYSBDrMOHdoXV65ei0uzuPsbeiu0xtZTuZwDlDSUrPb0Qqo5a1KPtTU0nBJWe6UHs/Ru+nhG1apSQCZWqTfqGFtteeFKdiq32clgJXXdQCrobTaGDsVqvx7zM9diDafCRLeIiT1Tcf2RAzGAtBoYm6IDoAmghaGRTVRtSkbqZ/ltJFtpC3uKOjjV2hkVGaAFcCX33PI30h5Rn/P8bYuawVfaGtg0dgY7oB+SELobv8vM7bRew27KkQDKSk9RVZt0oe0Y8Rl38xxkcjYEFOI5JHElXvh33/GWTyWgfur//YvvapXL73FaqBtybUHgwZFhkOyeAICLChf7ervzrB5ascpVhs9cuRoLuPU9J7NxTwv1ZsW0DbbpGejDVE/5ZiUqk5HbwdFo4r4qBVewZ/YfwrAGWOv0JvuD043XkGQLCxjFNgCi2DMLG64eTsuwbjl4KrJohR/Ql7IBYs/3EZczou4q2jJq5MYbb4phDPZZRP2pxz8Vc5fPZv1zZgEEdGgklzBBSKy0lKaKCl+r5vaOA6hux/d0Dgxx+I5i9zT3FWpKyi4SeQ2v8dTTn4oS9luL9rVgYBWazMxfQTJvxtjkwVTlXTpg2/AL+dWQHJUSdagDVNp56Pjtcf0tL4SOhl3qsbrqAhAeIh/6NECnXBjqTFUuyOYMH9QTSHY8I92CyzeBRoyMT+IIDaCmbQ6dmA6KEsZTRktgR7qdkpJsi/ZnwDXVsx1bbw+6kmeqVHnAPdJFIKb0hQ69UhOwDrgd4w/8jf/xdT+TKu+F9770+9eWl+9yKu/w2GBM4FYrdtfW3VGuCN4BRQp0h5Ue+h7iUuDY6FAcPXYk9h/cH+PjYxB9sEAw97qE0vE6o8QT4yOx/8A0vVlPaxNVNxOz1y7GGh7GwPAYxBxMb2sbdSDawVwy25iNjBwYGAEcHKhebYORialUxyMTe3JAWLVqm+1tiv9c8Ihdh+zIumwiJebnF2MWY1hDvLOpvUB5MEQwIa5gCn2N+tVhzmCdvCTmzlRZwyJpS3FNSciVHcmkvYd3yHdtr7WVGaTP5VTNpbKLM+mgXcA1NJWrrNdR7x06UL3sMnnMBiS4+y9Y9grqf2tzNYbwTqu+Vcq6kSeooU0GNAsJk0Ml2C0C26GGCm1zzHMYZ2YUZ2SYYis4DY5GKGUEv4DRi9PNz/7mesWtVepPp8sYImoWMqR04YudWM9cMLlg16Eybeo6wsKRBQ3zCiAq14zAt2JgaAwbdfLKB/71P/lA5vHO/+WnPoYLfd8wTBufGFNj0lEhEUCinIyo6mJpgPv6U5dK68WoRw0q3nzz8bjx+CEkyno8/PDvQbgNGAWRYZarYQep9NDQIC5qsZ3OBg2KUou8DXbSy2kkIi6Zp6rT9urQc9axoySsSUC96J57Y3i4TsMa9HjPU33qyGMJEHuUb/h0l7prl6/E/DXssvmriGML4BZuBBIQWyVZRIED4rs6xHPDSJbpkXoc3YOUpR7nZtZidrMRfaRHd3sQunATBNEzcnsgo/8NOoTe2xZe5DJem+pteHJfjOw5wHVBCw2hher/Go6C4QaZlUAnD/cbsEOsLl5O6XrLnfdgC+6PIRybFo6Qm91vtpH2KMce9DcW1QLIfcDawSHRTRofm6Bj743pw3Q68D5/5UpcPX015le3Yn4daYv9VxjrtB3QVSpdaFiNkckDCILxlLBLy6t08isY7/O5bo8+iRMElah7E0A1auaxje0XsYr+7tBRwGsKHs0kwPvxH377t7xUVsSP/D//2QIoHCvRczTgDG65DFp7R4li79NtTvsGQA0OtuLGG66LYWyLkZGhmNw7FdP7UVsbnVhdWeU5RbKi10KpGd/VwukNVbdjdWMbIxxJNTeLyrwYVy9eyBiO0s3+aCwmd1zhKYOCSsaRUZe6l9JTUb0KCesImVLyaeu444jqeWBwANuqERdOnYtL555MeyjDGvQsVa9McfsgkdhCUtxw/Q0xQpv2D3Tj1hsmYu/1x7m2HQtnT8fDj8zEhTUkc2kQNefrNDqxsbKEzdKPsVYlDh86mDvQXDg/G9tDe2Ns34E4f/ESZW6mVFCS5zwo7KnZ2avA2TbZGXFeAFwZJPtmBYE4NjQQL7rzNiTQCLQdjH0T9dgAqBcuLceiuwsAuD0jzdg/NonKr8TV2XXU5EgcmhyNEy/aF4NTShrUEm1b+p0n4uqZa3GFjrcE/ZRuzeFy7N87EvUBzADMlr1HjsfIMNIU+m1gRizMImGvXqQTdGJlaT0uzyzEZg8bb7gRxw6MUaca3vNsnLqwGMubgB3aO66rh49Nuvg//+BfGi8VG2AMzzjqXqEnZ4wlVUg9x87cpMu4xRKMtEcZElBMDiJiXfipF+PAYgIhezBMA9kSLYNkXM8gGyLT8zfeejteXS8uX5uN9vpabnw1NTaarrRGqBZMTvyHfkbsfUYVs2///njm5FMZT9LFzy6+bYMo2ZhIlq26dJzRCPGhOHbsehq7Cm6Apr0pXV+XYrsaF1uRzrKFc3EUdXwdx+GxStz24luiMnoj2VGX5Ufjtz70iXjyIoZxZYBeuU2n2YiNtbUYHmzEXcen4kX3vwKbsBGPfvKRePgpejbOzDMnPxXXsCvVpsawHC/z5UIbK8sw0nlb2IKqVDqY4YN11GCzORw3XHck/vw3vTZWVotI+m23IeXoBI88ej7OzzjJsRQ3HZyMW19wfazM9uPTj2ocN+M49d5/AnU4rnKkTGyd+PgTsf7MpVhBvV+ARmuNShy4bjyO3X0rgMXBANi+K0a6KQBSFwJGt0OqVXuo71W0zWdiabETt998LK4/cbNBt9hYOBUPf+LxeOo8uEBSNZo1+mY3FldXUX3Teyq3vfAlLxobG/jLJTwJdWz2dCo+PDoOMxswwK0GAROGZKNlsKxBg1diEeN2CRG/xPdV3XF7GfJwzU3jAYqfbQi/imRbg2Bua3jtygW8FoCDGL9w/nRO0rt88UzaXkZ1FZ/aCI4ZVgU3DoGDsY1WHWBi0yHitQ00QrWX6nQCX+yjpNLja6jn6Ymjw0Px0pffD6AOxolbr48jh4/G4SOH+DwYNwCyEzfdErfedkecuO3OGJuYjlF6/J69DqCOYJfhLDTcsN+etx5LC5tIB2wobKVqaxQUoO7pUCNIk5uO7YtpylCVXr18Ok5dmo9Tp56O+YX5bItqs9gcQ2T5eteN9LisszafQyNGnrvQcWpynHqMIIFXYm52Fvoux8zc1TiHtLtwAckxt0inXsaD3YLpW3HmbCfO1A7E9v5yHBxDa+TSIIpS0i9gUlydi/rCUgyiDRrdRixXNmJiXysmsHkz7MO9WEgAKjFrb+PTk9hZ/F5bWYnLly/TEbbiOqTw0F7AjZotbztjYzYuXjUE044DU0NRo21zi6v4vf1frtxx54veONAc+ObBoSbSB5OEmwzTq/5W15YQcwMpCnVB907vIxNnOCLi7AUiG2LpuWUQVBuLc8ZuNHZzGjA9QYmXU3JRpcZI9qIWLl++GGMY2ctLi0noYbyRDmVkvuTpIkfV4dzstRgccuN4VDCoGoChAwB7AAmpzTeGQTgAg5vYdYMYl0NI1WG8mlXAfOkqLjyd5Bqe6My1q6my19d7eDgwmmJkjLuy6FBoNO89cJhykMpiQHVUG4q5ZScPki/2RmtsbwyMTsT41MGYmDoSteEJ7qkhwTfiFDbLKvk65WXv9P6YPHRdjGNH7Zk+iHQ9xPd9gHeK5/bE0PBITO3dn4FF3b4tbLixkZHcNeXk2fNx4epiXLh2OeaW5uPsuSvx5NOXUG/G6jZQOetxdWswFvffHOujtTh4CNtvsh+t8lbAsuhj/9CwKA1C70GnHY/EekzGUqcS8+0FQL6BpF3LEY06Eso4ltCSd5s4MleuXI7Lly7FqTOYInPLCAmwAE8GGkiy9nJcOXsuTp6/FrNr/dhA+i4hWOZXNlDxWhHrv1O58eYTf35jfe1lk3tGaexQXFWKbC7hwTVB4hVsm8ADKV6WU6Z3tTXQqUMxsAlmQbUAktkGIB2X8rNZ05VV4hh/AlZcV6Vpl+3bOx0XL57nnIsBIg3B8ZGpzLPYC8o9y5F4eIHDSI/rb7ojbkbktlPqbUAE7S3tGYdENjL66zib+beRlHp5K/Rm9550IcHMwmrML67E7PxSXANYDn3MLuD1LVyDCu2UeKura3EBaXD65OOoYdz81ctx8fyZeOyJZ+LS7EJcwtC9fPEcTJ2D6KfizPlTce7S5ZhfWkG9rcbTZ2Yh7Gr2fiPp6+vtVK3OFkVoYPjiwAzp9Lh/+whAbGHoVnLw2TDNQGMYLw9PDJNiC5vGUYFSDUegPBilxkSMTO1NEArsSutgrFT3AKJK7B3HnGhGjK5gl2GWVH1bVQ33AfvWaTmlJ9Zift90zEOrlY3lmMXLXcK8aGOD0b0Vk0i2aszSjmdOn45zSMOLl5GOS10AU482QFnGyVqEXlevzMXZaxsxv4bdh0fe3a7xieNljAtpi734ZOm7/8rb34eK+e4bbsJuAK3LiFqXmQ+jhtzHOi1/VNj43oMZNd/CW9lE7DrI2TToR2sy4izR+PQVYKpJbG9+Y/SirvQW1/Ha5hDBjoXdcfsL4jd/67/G5tpmGtga4MduuB21Mpr561u28Qj7GIc5/QUmKYodi0tjFpAYkzIi7XDAOvUbGixiRW4P3RoYQl1Xo4P6aI2PRifFub2QzoFE1CNzyMQBUvOcmETSYDMdnp6OqRFU+qIvbCrFGsx2NsPM0ioSz3qhWlCJuaMvoJ3Aw923Z4qOt4J0RXJLG9pnPG1jAzogfYyI5yJNaFJx3haSVe/J9wLWGkMxe/kcttVCjGMcG+OpIm230tZDtmK3jSPRbrrttrjp+A2xZ3IKL3cohnECyg3ogO1YB1RunDiARujN44J96pnow7PqwmyU6BydlYF4dPxYPNpYieUBzA1oUMfgx17AeRnBIK/E0OgIEnwGNTuHtJ4GKGgaekH+wUNt1KaqugyAem78j5tGp9c27GTcTkVkZGDzX5Te/tff+StozQdGEfsa0sVgpypMQxqPDKZM0jP2HjqWEeORgWYuCjDopqGdww98CgIJiLIqVBzIRQCnraCqWYAp5+nRy8vraYM99NEPAUTHgTDwadj+wzdiK2Gcry7CMLFdTltrGY9qaHQopZBgF7QOK9iAAeytHr16dWUtnDKsW1uIbz+5j3usUS6e5J9jj8axctwK5utU0L9iamo0jexGqRa3HD+CyD8b+w/dSL23Ym7mckbYN+mqHe0TJEcNOhw4dDgGoYMhjHTHq3icXIMTtJmyqb/qXw9zERft1MnPxLnHHoGh9aQfN8fY2J6Yw05ZWjgXo5gWQ0N0CO7Xs15B1TQGAfjeQ6hN7ZfMGv4MQAPyoHMPVAdisDIU46jkvZs4Cheeir2f+b2obKjallDB7TgDmP8LdXkSYC9WAD28dV+qHjSpQw/jSxpUvuhp1xN2PNFB/EGAd/DGWxAmh6CNNKykxLcegs3UE3zw2ZGDhdkrHyx97/d+34cBxqtGJyYg0EC06DkjuIkH90/gKU3HARg9OjaF6kKsoWpMsstEvfK7h9//oKTRfurC1bi20I+LV66hQi7E0NiBHAvbjewaFa7zfduoOw1YX1+JJx77XcQpXgf2Re5phCRo+rowexC2wOIMtgsAlXnbSKdms8VRgzGdGMYuydkIqE+diDZqqDU0See4EalY2HzrG3Mx0qrFvvHx6GOEH5mk05SXY2TyYBy5+SUxg7q/gi22seosil5cnZ/HSF9Laa7B7digdCmVHS6hIzpORVv0jt0gNUMozaFod/AsV+czqGp4o4wpMDq8B5A7iwOJjHRw+onTe5DDsYH3NjyOvUVnqvL8xmo7Fq4tR2cdQwmpMEAH2tMajx5gHVroxuTs5RhZvhStHhK45kgFxjOMP4uzdaa7Eit87+joUNceHS9fGyLgkTQ6CnrGAqXXQ2Wmt+z+6o248QX3xfW3viRnL4BNOpTjmdyPh+3eB3Qf+zaC4nI88+TvfaT05u/4to+Nj43fd/DQkbj11lvjxM23x8hoIybHaUhDBDcwHtdiAUn10Yd+E8I46lbYUtpFxj0MFmq4OfFL4/al990HI0sxibguVxCr9gh6yBkAdWGuF9cgwjweTK9bjpnZ8zRiK9XUxYtn4/rrTqQXZOBgZXU2nn7sE7E8N2tQGNU0SV6oMiQMzUCvX4kOHpLvghGATsNoAab9B/bgyWFEA675+dU0aC9dvoZd1IaZrTh0/e300HKMjAwj9WZjAOJPDTRiFEYfOTAZ973suqgjYevDR2Pg0PXYQDB0rUMnmImPPPSrcebiRew051G5TwDSDuInFXh+hDo6N3x97kq0sdXcGttIegvmb5cpP2mGpEHN+JwhiCbqt5rn+zG+72jUB4djz8GJGBoZCC4GRUcbyX7lPGrp6nxUANSxoxMxhaBePr0Y+86sxtG58zFe7cQiHfdp8rlE35/vb8UixxLHOkfH0AB0yjWEtN9AdQfa434gMBylMDamnWuczPgexj6gv/Pe18TBI7cAHvuRbk6VthgvpCHG9DBpTp38HVT34scrD7z+tX8Xb2ts78Ro3HbHLXHni15Ez/btRg5boAypnEbzNdzQ3/iND+Ouno/TZ87E5fMX4tyZs3HpwnnUAkYuvfjq5UuI75U4dGAfBmMbhmFQYgc4aOnErmvX5gDmOsbwHGC4FFuoMTe57xvtxgwrU5bBTQOVql13xZu5eDqj0gMZ/0Lc06MNGaRqhCH2ViedOV7oYKw2kTMpx8ZHYOZWzMwsxEbHSC5kQC1pG5WwyTY6q7pylIXNgmR60Y1H4iU34cX11qMxsicmbzsUTTzPqLkpLWYA3tE8Xudjjz+Cses7Y4p5Xpt89inTAWf6P+p7KD23jIgDFl9ejeEII+hgk9Nx2113x403XofkP0avnomr585GHzo4nDK0/3gM7dkfd9x6KO6+bQ+OUSttqRXU/hKu+vy1edqEZ9jDK2xtx2jQEVDhL0RKH79uOCaOcCwtxNpWKZ5Eyl+ho6xC0xU+O3w6MKwH7V8uA8M0AFopFDL2qB0GTYSMFou2qk6OGmDvPlQ8HXB3urNaRbXucFN77WosIxgGR8e7lftfes+7hoYHxw4fmIpbb78dEYvRyV+pT8U7V2Jz5VJcPP1sXJldhk7q/QkIMwFRu0iZmRxiufmGm2IvBqOj5Ncduy6HGwa223huqMNtGL9yEW9oIz7z+OPxWx/7SMzMXUOaYRRDa1WHtof6253ZtG+W5i/Fk4/+NnWgabTMcKcT+DXoV50YByDRd3H40KFYmJ/jmWJKSg9gUnUA0o3LeirzTpSDQFvcjqR1NUhO/MNobgPIfI9xcyC9oX3jg/HaV78ghipr0V0tRaO/HJXBqSg3sV+2l6N98TNInMuoXjJzcFh7ClujOTCSQUj1xTYqcQNvaGt5NboY/g0Y1aBT6rnW6aAvfPF9sQ+pPVjdjKF6BUN4CcBo4yGFsNEc99MznLl0Lq5euIK6fzqefeLpuHLhYsxcnsNZ8H0xgBeNsYxdN3PyQsSjT8ZL8cJqb3hxbL/2vqiefDJWyfdRyltAgjiM61BXKidopDRSMqWqMnaVtpFAKoDmn70741kG0/jtREA9+UkcMzWWMCQTQNnHPryMo4NJsIKtPXVwsfTen/jRjV6p1nzBnTfFfa94XdQG9mQhKJzob5yHMN24cH4lLi+3cSdnkFAX8NicklFsgyhTQA33B0Z1NQ4d3B+Ls/Nx/Z6huO+m4RirrsTM8nY8uzkdH//0I/GZTz8ao/uOxYk7709A2TNcqlS85rWY1Xjq8d+Ns6cfizvuehnq62CcfOrTMT97McsZGZ7I2M424NvY3IiFOewS6mH5jq3l5H8aXMFrq6Lvc/oq0qkNY932el01hQfpdJRG06GjUVQsBmq5G2964P64rrERG/NLMQqw9tx2Iho3fQOEH0XnLCaRO3QqXelPPXo2Flc3Y7OP1wM9nErre/ZU+wf37UE6LcX6pQtx9uRpzIRObJScnYBnB4CjhtRAom2s41TQZvuVzMM8RpJCjxJqiGdydB/6yHyDkA7l5B4KtLFHeQ0k4C3YNt+7B+N9Px1j394ozSzHqda++OR4K1aR8pvca2zs9DNPxFOP/x51KKSPJoJTavzRBfgOFDvqIL1c+7jNRfpz1k8HbZhzt7/wVbHvpjujVLc+SqoSWiNwDLbgxXoMjh1oV978xvt/fAtfcv++CZh3KGotxZoFOrqN/VNF5LfGMui1uLyMmDYSjkuPRFE9dbAhPCSIXuL6qjGhdQo1ul2NuaXNeOTUTDzyzJm4QE/TuG4NjcWRY9hKOAD5an3uNUKu2rMPXT5/GttiBQ9nOtXLEm68n9M4Di+99ZY4MjWevXltQ7sDo7dupFyPUQ+18FQnULcv3D8U9xwbyVH4NSTBpsYmZThEpIpUMvmiorZvptpaj4WLuPBXrlKDbhw6iqRFJbUmqdHAIUBg7GgwRwtaOC+LKwYkMf7hiQ6LcaTJvQfirntfFIf37ImjSOwDe1D5v/3hGNGFX0Vizs7FtZkreJHn4/IVejVOxrrAoq3uoNzvr8UYwG45faa7kV5qxgEBjmZH8e6aFQ4kr+EVwNaAN3tuQTqhxrdrh2Lm+O1x9fDeqE7siTYgWYBnjdEp8ivFhXNPQi94hXbZ3bZIHhpMzoAyKYPTAgl65xQksODwWQXVV9Gx2FqJ9SVUHLTpby7H/qFKTKGJ6jg/QyNT1cqff9Mr/rbvfZqcGIuDqJDqgDv4QETdQXUlIs7YiaPSgmh2doHGraBX2zByIGM1GsM2Xltj7/SeuOXWG+P+V748brrzRTF+7KbYAsZzeEsL8yvZWwSAkW83e3VQ1JcDbUIkX7fh9tRXEfkS7PChvXHl4rM5GDuFS/2tdx2K2244FntGSnHyiU9ibEIS6OBKE4OThrjRJHgkeFCoqTfdfwdS997Y15+N9pVzcWpmLYmY88MBku+dcXjFhaAC9sQN18X4YAOvcC1uevkrYv3qDG1qRG3ctYx4bxS2Mn8lHvu9h+OxT38qTj39RJw/8zjq6WQsYl/VoMEW4Fg9fTbGh1ERzZU48PH/GjetbMah1V6GTmZh3BoeoFN38pX92HJt1KNTVR649Yb4pusOxi3Hp+PgcDPBpK1zDdpZJ+duqd4dkwQKae90qv0YvvFEzA8Nx2k8uifmz8X5K5cwUbBxzz2FjXuBcp1DPo+3eob27o508DzAcn5VbudjT4M6dmnNDud7WVZufQR/NTdyjzCUaAdvdebqhei3l+L6vSNxx417Mhxz5sz5duVt/+Nf/J7edmlslArtmZqKpjYUVr4plzoLL0Sb00xE7+VLV3DBN2K7boBvDJ2KyEcdBGKaW2N4uBX33HN33HnH3TE0PBmjo3tjdKSOUX8pzl+YiQ3UjfsX1QGUEQxnbAosR9x9S9QGDZ+buZgN0YtyQaWOgeXsH6vGgdvuwo1GLZ58JmbbiG0k58CgsbEaXiH1oFep7g6PN+Kel78kmgduivXLT8dnnrwQT1xFEmjUwtRsGe3RuDQAq+q+7jCSCNuvi9QYRHWdVVIuoPqO7IvtBp7n0tl44td+MT74K78en0J9nz75RFy5hINy9mTMXDjD78/Epac/A4B7Mb0xH6PPPJmjZdWxqZjoYDdhX12qNGMGZm2lqi8Y6wD4N7zsvvj2b3sgtkbr8V8+/XR84smTcfLSXFxGpW+225qaVBuEcf9zhrS2DF7v5IGjOAibceHa0zHrIgRAuoSH7EwFVw0PjUzElSvnkZBIem0j7SXVXoJHc4NuBo8TT6ScRLdzTrVbzNDEq6vXsKGdr2XfVdJtoQkG0AC1OHn2aqxsbl+ofNMbH3hXp9cdc+aeLz8cwJJvDGIz7KQsaCcpop948qm4fPFSLn/KN0qB0iUMM3uQKmR8sBr33Xc/Xta+ZNhOteOZZz4dJ585l3N7HENz9qDzpdr00tWV5VhdnuNzASNvFqm3lqJ4A2PTRua79mDAUxfn4qknHo/HHn0izi12cPkXEvTOGlhBurWx61zlsuEAdTvi4rMYtQ//l/j4Z07HJy+uofYgQnoCEAeq6NUYBZYxGqy+UKeCwXvniZtioH0t5hfbSEsXiPaiRl3OPvFEPI3bvonqczaosbthx/ZGJrHtxmOkNRIDSPQprt/aQQXPXortN74u+q9+WZQXZ6L5xJl4krafp0RgmxPVVFtjE5PYnofjqXNn4tc/+Uh86jPPxDUcinUk52Z6sXQ8pQmdzMFkh5Ycrsl1eNhQk9MHMsTSRmViRsYlbDdXNRvlX4E/tcYgDhSCYOGaLS/A9Dy+8iPbL809MqbHsfvdB5zrrgc7PTUWTWxOPUAXnU4BqMtIxLNXFyhneLHyyvvve/PkxMQhR8idNeBwxsS+6fS4UvXtFAztUXdzAOPpuIgrf23mLEC6mEtzdNedf20vGhpqxQ033hQHDh6FbDSYgl2a9NsPfyzOn7sWbQiaYhcCKfK1H1aWBdJMLPGZ04DpRWhcEpXGvtIm8s2gHby4VUC/lIO6dczCXlyHrePg6xQuuXWcw0ZxPs8mdt75heV46tJCnJnHibDDQOTc60BC2SH9tI6UpF3UoAe+4OC+uOf1r4+Dd52IobFhPM7ZeOzpC7F47Wp86slT8eR5pMYMdcVWXKKuHZwWnRMljcarQ2O+AHsct31yayFKn34i6k+cjcrjJ+PiykY8DKDP46GC92SsQU7rdfr8OWh7OsfLNpAQGuMCXSDpgWmsU/Gsb7GHBGXRYOeUj2OUu0uNy+9nZmZjfv4anl2f+k9HH81iNHsBQK3QAcmKgmkxxrb8tRIJHvIz2XGlD9/yEHg5tAbgRsdGcWLGEhMObQ0NNOLo9N4YHqzHDLTG7n6ycsctN71lYX7hmEG/A2PjMTkYMTUFc0D1NmKfnJLgzqD89COfRkI9CrCu5cYJDu46lpaN9SbrSeGuOHUqSBUkX8V2+a3f/A28u8fx1GCAMRqe28SGUJ25IlcPKV8rBigzzEYDnWpqsFRJYjzLuBRtxQAux9hIKw5NN+PIvvHsJStIpYWlFeqFSsXAtl45aKnDAAMVSjJFwtQHXN8PKamrBrzGuTKrRU8fR3W+8sW3xdG77o7mvgMxsf9wXDl9IR7+9DNxan4uFgHypWszOT3FqcTaj2tI1zWk49LSXLH2H/fZQeml5WtRc2XzyYvRP30p5jZ68Wmk2BPQ9ApuvGGHZCESNj05JQ5/KS2pm0yVroV64pyN54HdTTcEgiNKjizsPXh9Lm6o1YdjFdtwZX0xBgeGcLJujKHR/RmVn712IdYWlwCCg/mYL2UglMDiII/kM98FV5F9AaacjeAJ+cL3kbHJ9I4d2YBcsX9iJF58753YZ1fj6TOXTlZuven4m9fXVm/Yh7X+0ntvi8M33UwP72J8ziJJelFCIswjmX73d38XQ/SRmLl2OSXMRkoaxS6V2BHFKSIgiIG482dOxrVzp+LpJz4TTz/1VCzOrwIgAMW96m3Ft0Sz0s2d8bAtOG8WU7j0zmfOfaQQ0U7Y9x630dk7PhAvufNE/A9v+qZ4+Svviz17m7GCbXAe43MpQQ6hqEqzWUL1NLFVABZ57tqDud4QII2OAHjBz/0OLjcB5j233RIvOX48mvv3Rw2JVS4Px5O/+3B8+unTsQkT2jBXe8dovVvhDAFG549pkOXyJc67IpovmAftOAXIn6SjPAa9Pokn+OzwUMwAnAUks6rOeL8qSmS4aFanRtp4pVBxSP5Enf9BZzrcbip4TFegDRNG11tD3KGt63yyCk7UHmzN4Yzf5TAMRvQ6fJGi1JRPyiAPVV3BOoGm7Wxnky+GFwopVsSvKJtC9+7Zl7M8nYvm+wpnjZlhV3/yU4/HUyfPPVl58V23va671bvrBKL+3le+Isauuxtn5mLMYlzOnJmLwZV+PIZx+YmHPx6LqKQ6aL/lllvi1KnTGM6GC3Z7kgXTY+pVenstBvk8vv8A9sEI7mzE4swiqm+RZ0Q+do89kGeNf6jWfFu4+TRgyt1334s36FSUYgL++OhozlnSxT+BgfzAn319XP+C10Rz/MaYxjNt9ZfjDJ7VFvkePXws7n3x3fH6N7wxjuBx7kP1OpC7hie5iJflnlN33Hl33PWil8bx62+EaZtx9fLFOIaaf+BNb4xKtxaN8b1Rx8ZT7/pC7Y9//OMwuxk3XncjNFjCy12MVqMWL3rh7fHiF94WZ0+dzekmLmg1JuZMiRgeiOETN8YppMLJ9kacQw1fQarNAV4Xbki3VDO030HYm2+8MY4cPYDth2PiJETHmnaS0nV41H2wxmId50XpkUMjtNfZAw6XLCMd52cvx8rCTPRySk8bSTobCzOX8vwC7XAGhHuRPle2//xux6YTmG8CRynIn5JL9Zqrnvhs0YGmDx5KT9qVQU4GfOrMuThzZT5mUefw8KOVF73otvvxaF52dGokbrrr9qjjlbmcZ/3K7yEhpqMxsTc2Tp2JpWvnEiyNwcFcmnPq2ZNplBcragvxWamW4/pjx+KWmyAOHtPd974kbr7zvjh2w1GY9kycPjOLGkKaiTz7Ib3Qyo5CKOc/aYs46/Il2GAa6jhxsWfPVC6cmNo7GV3uuf2G6+Pul78+A7ApEMuD2FwrcQ77ozk4GTefuC3uuuvWeOX9r4neyacxFBtx2223xTWIe+7SxTiw/0jcdssL8T4xqAdbOb3GeU97pybilS+4PVYfeSo26wPYaXiYALgJcfdiiL74JffEzbfcTIHuRVCO49cdi5uPH9ElwiB2DeBANLEpBshvfHQoDtEBhnDjr6CGF52pQHs3kSgyaBdIMlOJN4jkeuCb3xCvfu2r4oknHkM9zcLOwtQwPtRHchiAbbVagAIv1eeQFoJDadJeXwbkC9hI2ME4NqsrizgUi7G0MJfxq2W0jc6I9PLgsQSQJoASvVCjSqft2GtwlDq5Z1Sh7py2UkWyF531wPFbkfiGjrexU5FQcwv0O9clioHuhyrf9MADx29ojXzzwanJOHjLTdEYmY7t6nBszp2KgaU1UI59g+4fx2sznKAxCUVjdWkpxoca2DPDsUAvNHahft4LAERzid54A8bnyNEbsFsG4onPPBJPPXMmPZTpsaG444Z9qEZXv9Sxl1AdqBzVUZPeeNPMMuDaiPL+g4BtT7TwqJwaM4AKfOGLjsd1t9xJozH2JAxN21ibQ8VeThfb4OH6ymoMbuM9/odfim2600ZvPc7Si7p99D7iuovEmL9yOa6lK30NQ70ao/sm4nbUwOrHPhq964/H+gD3YR8OT0zFnS97eRy++Vak4fXxgrvujBuuOw4DmqjYUixuIJFH3fNzXwyP7Y29eFwn7rwjXnP7zTH8sY9FdXw8ZivNWHaDDCRwsWC2kM45MZHfMs55Wk88/lhcOHOa+hk41maSbUVk2xBKvqMFgGlPaTthoqLiVEtKM+jvPCqud/iZgUuf59ORCKPhqixhKqCURkUqEJZ2GamJBHdWrjsbcxOqmPY1B+N6DPJb8WZrU4ei3BqDX42Ups6Xsx1pS0f8H5XvfPN3NY8dP/GXK8MjMbZ3DwQ8QPUwai+fiYHf/u2Ix89EvtkXl3EFFDvP2aDjHJ7Oy+55YVzCGJvHENW9UXU5nXcWA3aM3G/xNfuA6pHzuO2f/BTnF8N6Xn/0cO6SchXPQMmuwT0+KgP7MUk+xyHWZh11gx0wtf84anN/uqxHD+2JF917V+5ztIlhpMHebc/GqZMn4/yVRew6GIUOWEe6zD39TLQuX4nxe18cG6WtOHV5LcrYFA0n6EPgVLnQsEcnqTUcAG7FGKDcvjYfg3feFjGxJ6doTAyOxAAqsFxpAWJ0twskacfCaic65aEc76sPTkRreIJP8mkMwbxqLJ45FUvPPhu9yf0xfOMtqIflWER65PuIkcqG7FUrTrS7+cQLYx+O0NggKmV6Xxw/hk1U2szpMtqcAkFJIm4EmgJ+AhvwHmzeb3j5y+LmI9Ox0VmP5RW8W6Q8+tdHOHgAsJTrzl8rRxVt4gwBJYoriVsDo3xHYgKGRBnJdZfuHy8g9ehuecG9cYzOdAMWwODCSjSP3IipgUmAetc2kx7uNVFvuNhz8Ccr99xzz/p6b/uHN6mw8R6HQ5xz7C5t20+fj/XLV2Pr4plonH4mVk+djDNbGHg0ajHnCV2LueU1mOGQhC+sceVMDaNtJK47fDQ6MyuxtLkUa/Sc0+cuISlknlv49HO+Mi1FjI+kyHfBZqXaigHcehdMrJFPf2I6xvcezjnl45P74iCe1769E5jpZeyhFXrSSpx88ul45uQVbJsteoxeYsQ6RF2emceMcWpqxMk1JNKWQzuugmzkbAMjuyVUWwXPqFEfAoTr2BlX6TQRlwF0CRd8BE9pEAnXmhyFO+6rhMMxfzmeefpCzK85RdapNHppPISU0eCVk9o885tbsd60EzZihLqP798TvsjHaLMqxftHxsbi9jteHNehRiZQufdgcnzbn/v2uP81r417XnAMGq/FpfNXI3cMxGkRSWoB90H4xle+Kv7y931P3Pe6b457XvKCGKHDPfbkqVjDMUnTOrVVGc1yIF7zZ/5cHMUO3Q/vjt58e7zg/gfi1he9Mk7cdV9M7t0X1y6ez8mGWS81TR9fG+fh4HWYDy97fQwMQ6tzz8b2ylr0jxyNKmaRkyFBYYxjKzqteXBkIqbGDvxI5aGHHlo/vH/8XdeuXWqePnsqHn3skXjmM0/Ho6cuxtmNUlxxKRU9r1xFzW10YnH6YFSH9kVjYATVN5QbPYyOTaRh6fKgQTdURd/vwVheq/dj+gReI71gfnUjVjchCMatAKyjUoaGRnFvx3MmqJPQ6lTS1/bXhprRdasfjsGhCeyqYlqsov7AXuuyHU9Rv4sXF+LaIoztA0LqMziyl8ZPYOPxOTYcPcq67oV3JPPn1xGN5QbisNhrMkfN6UDuPekmIEODA0ii8TTIqweOUqcRGIOK5JGhqSGeayWhl1CR5y4vxcJGN9a6OhfyACA7qwFAaZfoPU4h4fZDgxuR2IewYVq0v+SqGiTRxOR0hmb2H7guZyv0Sm2M7gGeGYzhag+1042Lp5+mE2JHIqGc/5UvuEaytajndcdviJuO7o8bbjwSo5MHkcpXYwY798rCaixhO2nTqq4Goe+td9yL5jkcJdT8MHjfc/yWGDl2E3wbT0+tBg9daraENkmzJdtQxXM8GHe88OWUNxkLS7N46EuxDuDaw1NR45yzYL2/1aznDjvl6uDiT/z4Dz+Ycu773vbnP9btd++zEm6A5bLrdGmREs4hGgBUo6iKVoVeOo6hToZGedO4pjcbgrf3tTHS6BRpVz3w+pfHKD1i3/XHUI/Pxkf+66fi956+lJHfMozNGaD2JPJJ911VTk8fbNBzOd/e7MY65Q5P7MtZpKVKH/VTj5ffeRSJ0ovf/LThC0f+qTO9STWmhSBBDAt0t1aitLESL771SHzmqZNxenY9nHmSu9xCMF18679rnLpn+ihlDPK9Tm92KGekVo1Dewfj2G03gsVRvN+luPDMSfKbw2NDijoiz5EzAMjHuU/u/eC898N7h2MfdLnuqcdiFBvzqdmV+MVqJ5aRkLn/U4Ia+mKP6nlOHzoSR47sibXLeIylTszPL8eVOToh0nUB+6uLYWTEPj1jOsI+APiql70sbjlxIgbmn43zv/6J+CSgOrWylLMhNpymgwSuuQHb4FjE5kpsLc9Hvwl1ERD1iqrPdY0RK8t4g1cu5gQAY1Qu75o6sD/20bHcVXkc+6mUG6xhUw3tcVoJz2IyAMQa2sSp0u2t7sd/7G+8tVg5/L3f/Z3v62x1vlvmOsk+d6+j4tIp32RARvkKUU7n/GySa9uHMZgnMEKHEXfVykAu53ZNnS7uq+6/K647OEU+vTj5+O/Gbz38dFxZdFGCoX+tBz7NkO+5EEEGmy9MrRlJ3sSYTGIjufiswfyRRiXuvhHDkF780Sdm0o5yAzINTB0BO6YGbhqY5Nuob8c0knkW5i92HKLpAthalm0cLdUTvUz94FaNzTpXyvQ62jAEMEZh9P69A3HsJuM82BudOdpyMp44u5pSr90vDGY9MetQo0znZVn+wclWHFhrx01LV2IQNfTE2dn4pZ7zujGcqYG7uOQgOaByPtUNJ26IgwcPxrOPPwlzpHMRhmjg2c0vr8bGeidjfdk2Z8h2WzE+cDwO4Vm+AIBOL9FZrz2LVzcD0wB7dyUewQ57itIWKWt5DRsTdduNOt57lY5FnfvSiQ5pzAvpCydQqZga2Q68uyYdn/zHkNaq/6npYzE6dTA68DS3I0JrOFfVWOTG1ta/+MG/8qa3qW7jBXfcdF2/v/2ABO4acIQzlJMEd7xNbyGD5hDOMIEDuqWeY3mLMXf1XMxduxDLSzOIzcvo8KVCajnY215GYvRw12fi3PwGz6JE8ObS1qIXeDif2R1U8rfRcYxVJ671lCT0YgnOxXAbH2dyupGFW0RfWS48F6cjA/cEp7MjhCpdLCfTOTdpiMfbXXsiUgjp6YJS7Tg3iq0jro3sF4sMXGxB71Rq6RYrfcm3CYgnJoaQJJXo4IJfuroU8xt4alr0do6kEd85HI4o7CjygFZjGMn7KFS7dGalG09R/w712kZKaT+60hnhmiptz14kwUgrzp/HCVozZLERK0imldV2xvi0TXOKTqMRbq/txnDonthuHsDuHMHjnooWDpXqfmhyLCbwPPcNIZkwQXq0U6lYxk51PlYJbeOUoZxJQd1qANfzdcwOxyjr2GhNzuf+oUj7BLLdHcdFkyXnT0HjMvU3jpg765Sq7//gL/7Ljyegbr35ehdzvX133VzOdeJ5FYiehUxSMgkuCWdgMl1eMlYCORXEFb4L89diae5aLM5if51+Np5++qk4e+4consBQ7+UFa66uFA7ht6ZCxSoTL5DlwY6X0PDsBgaKBgtw+2VRcCN6wB6vbONsb8dXe5DnBaHAOCWQlrZISox1ijF8T2tmF3yGSPzJaSUCyZwy2mg4280SggAhn4uIOXB9AA7HK4uaWGUDze70Syt0GkW4+IsPb7tVjmqH5904FoqKun03uzdaAUk0Thl7Kc9rna+CnAuYv90kezacu5d5TJyfX871Z69e2Ow5ayM2ZxW7DQfy3CGqZJVtbLZdaXOdnSchlmZjN7Q4ShPNgBAKaZhcB01uD2JTTYI0GD8gIPYAwCPcisCBWepwu8mYBRAbtTmPmBKQ2ntfHvDAe7MpxkieBuCTCBi6zmPTamanU6epMQEItCq16386H/+wPuvJKA+8/gzV2699cZ3ASQpmkxJECVoklokzsnTne+pYgCTolEJ5jlR6HaDTkVxfG0eY/TC+bNx7dLFWJybQY1hmKqjabwVEa2Cp5AQxQLR3KFWPpO/6iMHJs1dKclDY4hga7RAL3bzihyqyAbtfPJszihAHI9D6FuPTcSlhY1YWnfJlNHvQuVpbynRLC9nRVB3Qxh2ID/sRgZch7EfmjXUGW6xXt2lq8uxLpjJXzvSiYi2J20PaOFqaY9hwDGE5Nmn2ohGnF/ZiEs11C4MK8EwGottOIIticeJg7Bn3ySMrMVV42V0hh51hTpSnTrzG1q7ZtFpzptI+rXeYHRHXIpej33jlTjeJkvs2O2Vxag4x8vZqjSkiSTsYIt0UeMd6qsz5NJ/F4U0UeOt5jCAGdLlj4GBschpRdIdaajEFTwJNn43MD+eAxQUSmhge273+4vv+u7X/YBUK7hFuv2WE/dxywmJuwuilFZyV/InmPjkuj1bY9bzBcMFHh+cTxMrJQS9ukVFKLBKT3NfgsuXzsQ86nH+2rlYQIotufIFXQwayA8NDnMSsjTcgJpqqEj2evKB+UMY7U5X0cPCtEuQF8C3t2QN87dvAxgfaWJUj8TZq/Ox0rYd2jzofGMvKVEArQdl59IgpaH50TZVjD2wu7kKMN04pBYLc642XsFbRXI4mJ3gIx/Zbp0lPO0XUI4qDKMW92MfCbgL66txlTYIFonlmriqaodnnCWQq4mpl+sWsSKpBMDPjqYUd1tI1J1OURm1g2TbrmBcD++L8igGemM7ji0A+s352F69Bo9Xotx1p7vNXKz7bLRjpruRsxjsAK4DMD9NDFf+HLvuaOzZvzdttoGBgRgaxvtGrQ5gvLfwFBuA0E1SXCiSO9/xJ6XlmboDaf/BD/7S//G5e2zefuet+0ul6gMpIaQUN4s+maZKcg2WvQWlmCArJBN9nmvJwAQejyBljNZKXHdp2cEdaqbNeZ7D+FtdnI2VBVXjhZi9dCpmrp7Fi+nimQ9l/qpBmWwvNj8r7cxMQW2MZ4OiXMFqNYtxsUQV9wkmv5tLYMRHtDA+z8+3kS5KP0khoKgUKjU3ns8K+snTdmmN1Xwalcsl+kTsHRmK8dFauL3j7GI71vvuF1VIOme2OlNgdGwoXCxrJ/RpVWqL7Kaw/YyQn0X8LeRuJ9qOgAg7EvFUgBf1NAyg3JUvdzgGgMk4jGlX5WgoC3YXX5qvRG0M4L6P74nmKKCl/YeXeQ6nodRZSPtWrzi21mMeY/7TqPqrmCXLGxj3eIvabB7aQjoUDsqrveW7Nm7u+odk81M7c2h4mPoNQ1vpKzsLwSLfrT91+qcf/KV/mbsAS81MjUbzg0VwksxSDGOw0jCRrAGbO+tDKhGo/WSvLKSCTycJEziFtLDNGsWFreW5XIjAeaVbsRmpE7T8jXpcvBxPP/ZQPP7Ib8SVi89glBr13sjxqQ1EuPsDODhbxQ3ubjewK2SkqkrgeQiIXUlZSAtVqB1g0dd4KIy4N+0l62eN+U8gai9qO3axWaBxHkXfsOMU9osbjtUAVQ36CNoiH8stjHgXSa6i0q5em4E5WxkSMXSwAH0utzdjns6yjAfZwV4qN6EpHS2X1yeQqZd0s7eQp/m677kGsaAr+ECZlMOPtHscKirMRmxCPjc2etFfp9IAJ1er8KyjHW6+tkS2mJxeys5qiMWNMjYAr2OVTky8NnM1Lp6/iomyFO7jvr5DswyJUEdaiFRDgPBsThmGQPneYoeDoE+zWvmgFDM9J6EeeeTR2Xte8pK3YwQPFbvb1pPg6VnYm0i5wTuVTVdbJnLO3iaHZAq8SgbLVD0mQwgpFrmQI/A2lPuyl4lwqupqFw1b19KtzF+NmQunYxaJtYAE63bcCU/VBiDpTTnlYstyeBKgFx5a0VMcZLVuHsW6PqQAtoOu7dqm42eKeu6VfzInyy/q5k++8EsDuzivlKO7JFhHGh1sItvQjTNXVjL+5KQ4bsp/4KZoAw6DwT4HuZ3gPwjobwl6d6cSl6mBK/f6Asd2I30oMg8HyQdwX52e4qZtvqqsT/2VXEr6vI/PjJ3BMtc6RnU06nsmojlRCV9Tfh2AqvVWqAt0pv3AF0+7HBdg1RVYtOHCB9W9cTAaLMBy12E7BkcCkTY5Vuh8cnmcWkcw8iHLEanUxU70WY1UqZav/PW3vOZH8wfpOUCZXv6yV96FAXan76pzt5AqultjNNftcw4OUSl6MgxOVxlGuNuKAFJaFapwB1B19290eTMwAMXO1LQ4LlEpKoTEyrnLAoVnCwYhLbbcdnohFwPMX7mQe0q12+5pYA/sxBpiu9Mt5qTnNtYQIJdOJXDNW4ABNr6PYxAPUO2lNTwjy7XC1K+4RyAJrHwoO0/xWyJyeA4i1wDW/snBOLB/Iifxnb+2Gm16vtJPJKriTNbDYZHMLwGK58bzxwEytnhcQiLM84yem0vAZUdroBqHDh9M77JS0R8qJLoWirRK6bVTL8dJHW+sVbChcs7VUJSwdRqTEXvwZg9vUtftZapvx4Um0L+E+FoA/JfJbmPbadcWofpUXQtqgJT1R3lDn8Jrtxu5PlJwIeWc8mh9ue4S9hyeAfAKEvcC5eZf+pV//y8+/7teXvON37RSqTf+kjEO3cUWFfYdIf5uOfwCwQSB6scemeAhxySujeeb7qafTqdVSmSPReRTP85KeNWkPaJQlwUYyWH3O38Z2zBveu62y5tmLsXq/OXwXSN6ivK9i6RKr1HZgy3iitasi2DnU3N+pAmRa33cfMwJmSSzrMTvSwJstw7Z+6yp9gvnmgDZfR7cQe8qLv2VK0aivcegqCXJkJ0k5vNpbEgYM8nvQ3p1zXLMrKzEJRjtzibeUQFlSob1tY30UAV4vu5EzUBW8tYv0sNrmaQR7cgYUHMQITUKwLZjrK0NhSmBhHKXFzLGq+NjaxvnpR8XAcJat43kQXJS92womT3HDwiatFMq+1siAXxn3hZBW8s1yVs7rh3Sjinotn/wV37p/afyMulzAPXa17zy3FY0/3KlPjDitnm5Iy+INm6Rc7Fppeh2QDe3RmzRW2C+zFA1pFEHoCzMzeclUEouQMWlogH89l6TUqX47qfP2VgqtdPzs/NwjyPkY2ODeInnYubyuVibn80tBluotNWNYsMyb3VqiquXDbSZrYzd6BrY1JnYIQSZ8pFETSmV53fqwpeUlN7DLYLG986NDzoIWo/Zmfm4OIfhjOhXPXmvxN4lt/kVdqV1jhji/H5oUUPNn4ehenkGaKVjH+Y5NuniSufXu9OydqNHF3uuouq1vlUAJE2lA5+Cqaakgj8DNdx98hte6cfRNbrM1mK+Fs7N2so4LQiluExDrqECNynHOKJ2qPad6k47TLqbr/tYpDPEee8x6OkQjMZ5GugOqvOc7U1JT8LGvPCu737t38gfO+lzAPXQQw/1X37/K/ZWq+X7Ewg8nF4cz2ts+kWx63QIp7pmsJPnfKWGm9KrapzGoCRzJxddaBvnBhs5bzoPTkp4/mRaoaoKUOZhoWlfFJWWtbrYvlxoFQPSHYmdhz43eyUWMdhT1cB6F0HOz1yI5flrZLqdr7roI0m7JcWyFREelrUDXCBmKCKVD4QW2FwpsOF1VJ9AlsDjQ8i7rZWYXViK+eUu6tNtbYqYV4F6kypyp9dwTuAYTTqqJIfJ57BLrvJbAZFk16nIZ6wabaXMHNbihFOds2bem7QqPi3DHzn9BFtmcsgI10aMkce+ylLU+2t40bAbVQQ0YmWrHU/h+CwCSpdtJekREHaqFATZRkFEfbwGzW2vcafnOrog5nl/W187eNIvO1787K/+h3/5OW/0/BxAmW6/5ejFSr/7jtzmhcLccjj3/TZWREYCTESn90bmjcYQgKKn5HBGMbPQHXsFGKUncZ1OknOAZD0EEzgmvUDzMu0CqlCF9k5bKOBQnzoFPOKaPh/N5+nlbpihIV8vb8UqRrzLqhycVQK0cb9dSqRtZLiiNTSU02RykwcJB7CsW1EW9bI91KMoV2nAB/eqTqeGAdVII2YXO7HksAvPpgFrM/jPR3QE0tnYTXxvUo8DXHQc8tnuesyRX94MHbLDJIe1Y4pynbPktpHgLsFUZF8wUNoWUpyKCf468g97yjFB55PVq3htvXYs49xsoKq2O3iYeNCnycdJkS4MSf+H+4vGZTaApXC4djVHDrcopeCzSf6raYowAXVQiiVfudgrf++v/sf351uodlPBzeelhx9+ZPa2O27/5s7GygF3/HeWoIO1OcGLTPPdINlYCGXAjQKljS6uIYGxyfEsNCPYEFuAOK4mEQWhRFQ6ZeVpmKeSody3CzQbVIBLKQKx+G0DXPIuUTWWU3XJzDLiHUkzN3MNz9B36M3logP3GXBHuXzTEkT2xYxOj3WVrLvf6Xi4/D0DfEjAEkyxt1onvSmZqy3n7wkklCttri1sxTKek9N4Ff+pirL+Rb0LcMoo8uJ3HbV2yBgS35/FWF7hmeIKN8mUnUO6qG4yH/+ZHZdSmpJXgpxU0Ec1XEPtooImxqIx1YxBAHhwrhSD6+3cFqgGQjcp+1p1IxZ5tgv9GoPwqqFTRPvUx9bRT0FiveSHdRC40pvnPJdg4lO66/H7nJXkyY//4Pe+Jt/v8vz03wDK9LoH/myjVG+8UdS6ssHt/tacP86n1ojSyum6FdAug7K3wwQHVCvYMAbNNKgdF+pRCaVT9jL+9Bz1EOzRnktv0YTC1wCUxGlDIY4zLGCeNNA8HWqxkYrhHK/jXiPcm3iQ/Ey16vYzTti/culUXHNJ+8ZKrLuUe30Zb3E9lucWsIUu58JIl1U7zqakdNmR0XnztI7aD24dRHGxCZCXltuxtN4L9/uSnNS+YHCCyPYVwOCDpLeEp0sbpqFRG3V3mk7p3gr5rhruy4CsBi/KzT/LkWnOmLQdMtTKZJCZZFm7sxoMtWyVhqKKNug3+jEEEI6vV2K4vBFDGN65SzL9fhDadLEfl/jd7Ts4z7MUpDAwSJo85MgXRhnMhI16gfzgi/wSHt5vffhqlex4HCj8n/zVX/yXv52Ve176/ID6tj/79GB9/O2tgeGmE80cw6mgwmy4e4tv4cb7/l5FfCEii00jOngVMkM7KKO9GHNuviXYsgHZ83V/NQC1k2SA0kiRTO58pnSi4QYUs6fQChtstFliOJCpJ+RkvoHBoRgYGc8pwXWkjq9TGxgYjkHq7E5wqr+lpZlYXF3A/nK+VjvpYsByE49x5upMXLt2OReYCkRjT8PDg7mPpfXMlwoZIKRXd7ZKuYOLXpLtTjBY8cyxSH5L4icDStGkNw/pEPDcHNJng9t3wwz29ASgwOGfUs1knkql/G32SmL/8rqH0kIjeTBKOCr9vaUYr1fiyGIfOm1AyHZsN7inTtntciBUkVROSRHAzv0gfwWAuZGnEmhkZCSGhgdi777JnC7kdBZjjnawQjpREe7dsUL1oBe3u6W/8p8/8P5cYvD8VLTi86T/9R/+879HYx804Kg34oxEDfOeO4CgPpymosHdwPvzpYnbDRpZchXJzrtXVGF4N0ZyM6ZBz3F8b8t5NFTOfEWSHod7JOU+SXx3FufA4HD4gqI63qRxMOcsO+XDaS27EfCi6j5vANasKFMGcE5vJvt1/ud9gJP/tU8KKeSBlEANKW3b1Mk62wmsUxmwjI0OxMTU+M4CiWIu1SY2yaZTNDn0XIsqKKn89FGlSM52Ct8M4UaqU/wy/HAVCbzKPc4Hy1EDnlX6FqqeuqdkI0sA5mRB85KZGlNpIqR6UgrSefleKk9FbepwdCa34zCd9f6LvZjsXYnAcUEQyn9ouhVPbK7FI6jvta012kh55gk1HMJSS6RtxM2VKo4Mjo8vPMh9NOWddih8sVNZX+lcVktEvPudb3313ytq/LlJknze9NP/9D9MbW9vne/2tpqlToczVABmKIKNYG921sKXC22t+gLEVUTwVr5dwR1Zyo1hqizTEJrO3cY41WvqbTtDoKMTlqP4A008RnqNXtPI5HUAaZqqF2509n7+dQGtsSabYRTb3zLAi6oABbPR92SmhPAP4Go6+oxRZ9/2lHYCrc1QSA6+eh2mcl5myQAlRrHx6nasr87HysoMYK7E3qk9ubjRSYW+K9kGJMAcn9y0DuZZTGlR+mEbiDlUTjuuhwt12ncyOpGzwyAFcMmyVSkCKhv6PEBR/bwjaWDyMqDwJusfqqUKUB09hB21HSO05ZWX+3G4cwmwr6KzUaG0yZkJT3ZX4tM8skI5yISd8vi0ItLEH/znvqZp9PPTstP44LfOgeq8Sr1yTlyp3K6X+oe//7te/TnG+G7K/L5Q+vs/8wvv6Xbb78rCRLIIp5EdUN/r6XFBQOyqHsZv7j2gIUxFlWYuix6d2JNBUR6VR9IlVxvD+WjQG4ptdZAXiN0e90xN3QB0IDdMESzZLXjI1Ru5fIgfaegLKsUR33PW4U7yRZB6eEkOCMBjPCP7+C6jlEJG3BX5zkSlPQmmHbD5XRVcROEV99hPDqiuzUet3Etvtok69d0uLsQYc2pLEzuGTtHe2IwNerPP5OtWqYt7ht+CqlRaPVbaSPsL7Be9PSts3W2gnZUHSXZYO4kph7hIWXfbAwDdOdnXivXLE1EZPxyV6XJM9qvx6rObsX/7CrRZdT1F9KvQYKkXT22txyfrqH6ksduFSxGBmsdO3pmkp9/zJM9DI79arcKrt2HSu/8z/9Nfek1OVfl8aSe3z59+6r3/Znqr2z7d6W00NZozggo1ij2s6aVO+JLRVHQTUdtJIMBUiOm0FKUJaImB8T247GP5yok1XPtkXr0WC7NzMT5xIPbsO4aRPJcbVlRr4+RslBbjFJHthva5zD2HAPy03OItmVbfa0WAsZQrY223y8Jz2AApoqTiv3zOsSzkJERyrBKbkGe0hfRsdJ/N0ltzHwWJiLTyVR/5dnB6ur3UgK7ekUvRNXIHRsdjz/QhvNtp7DjsD5wYvdIy9bI+JoHgoOpmF7tTQEFGxz6VEjJWplrvtJOsE/dYr132CHQ920K9A3rq162OR23PdQiqeky2e/H6C52Y3L4GmVBtSOSoIZURVo/S8X8XQK0aKQdUqi27mCq+CAUUZWgf2xs4Y0X4VQCoBkHkdtattN2u9irXveNtr0a3fv5U5PYHpJ/5//6n9/T67Xep5rR/LFpJoKtt5ZQ2pR4Syl5cd5vmYjakctu3GbijS3NoLHdh24CovutuguPi2bM5TXh0ai/MQ01S+Q13B0mWOiruDIAO2UCcRCDl0Cg9MqPK2hkpWZDDGu+qAhcndpzOCFM0JDXglTgZyCvT8+mFXTqGW/4Z8nCuvBIvxxMpIrdlJP8EL21Qwk1NTMYmjHdfgOX5SzE2ZNzNabhDqEP3KR9AqqKCUPVOlhsfxY1vaYu0YnLP4XBvTWdZul7Ol0zSsgzUbqz4Ammn9NAJth1fk2moqR0RVtRLSth86o/EcHjJoRudnH4DG2rPMWyHWuyrdOOBc50Y781GaXMlumVMlBbqaq0TvwfAVXlbag47KXyxK+pJOr9sV+U620Ga5rCOatWSKbfoxII6ofIzP/Q9b/iC0smUffcPSq/6pj/3WLXb/mvdzXbVwmWyBrWqzYbXYJI2ztrGGteUTnprmwACIEAgN7xyn+8u3w/feEs0x6ZyM30Xivp6rSo93PfouUf3tfMnIfpa1Id8M7q79CNhNPYHNfppJL6wU0lAQ5SbyHVnM/hbQ12PkE/ECyYG3qSb8w/CZBhfHmzC7yaSzakXEBWw+Mp965gRb8reAmh6mi7Q0OjNKSYu6cL7qeH5lXm+1hxGqvoG9uW4dPEUEvcS6nCNPgZIS53wtWnb0MA3Esgn7Ulfru1MCcFdLCFzsh75Gs+jvqrWak3J3KKTGlLBi+VePVl3hjHA6L16rKpx/kNC7d7XCEdVB5B8Q2iIQQDbpx0rHUCFKbLO7c9AxwV6xhZ1lJ5OI1a7uFKniJspf4SPv4vvCo2M2uc//gRWv9ferm1/x6994P+H3PvCqXj+D0l/5yfe83c3Vpf/V2Mzuv9LK77aogZY6vlqsqVFt7NZREiK9MIcXmsjYpFqs673wp7af/0JjG/MUHrk7LlTEKUZB66/JdaVKPT+de5zx5bpG26KCgawCxadVeBsTsWwsScbrediP5C2GYzjUFQqiZwirBgX+Fs4ALYu5x3Z86lPBTApPY1ndZF8TldO20xjVElGvk4wc4pJ7vmZUphOo8eZYYrhaCOJrz71magY31p3yTygtx6U1Rgaj9HxAzE+uQdvdTyaA6MxNjwatdFRgO+sDUAD/dKrK/UAjHGuMnaaNqGOAfShDa68UTrJSIPFhTSmmXZW76O+uSdB0NH43YROVYDjUeO5NMdQe765fR6ab5CZK5DTSwdYol2pjYzi8LuAojPtiEQ/Ba+2k45Vni/1/+cfffu3/HgC4g9IXxSg3ve+DzcXS+ufwcu6wYJ8uaBhAAdO4Y1OTe5ANzYxjopDCiBlVrGJTj/7NE3sx56jxyGEnkkp1mYu5esoDt12d06Qd3R8C4m1dOVCzF26EIdve2F0uHUDVdlXRQAoqZvuLkdGlP1DisiMfHOoBOC7QPI7VeIORTXk4iMDgqgSIJItdtN3JZNvY0hicTLXyEFAr9NEfiu8vb8gkXGz1iBqDqnXx1C/9NijUc69QR3h9wWH0oK6JCMAGFJkGLtx7979MTh1MFrj4zE0MBytpq/EdWErABYYgDjVK1JEb1H6guUEk+VrrxZ1LKpSSBHqlaf4j2dNfpS0cwWTvzlS6vCpNvGpDAYDJOkhrXKQWnBBu0K1cY8qV/uO8wLc+vDUybV66453v+3V/03c6fenP1TlmT7wgfd33/id73iGbvsWXdbdVStOcnMVcA2Rrbs8MDqF9zaRvf3Zk4/FxUuXYvrIMSqrru4CvLW4cvqZGJrcF/WxySSksaHeRjv3eGq3V2P84P7sSe3VlZROtD7vcfWxwzwuZ5LxxnCMcktBCb4LJgko0fM33yVqgsxeLjO4P6cVQ8Righ4AFUiqEs5REtKTPM0oeVUwNI1/DhnTQgUOIHWWFuaRerrj+RR580DWwc+tcEPapcX5WJhzOx3f+rCIejcwTCfCtsndeHkGXNEhzFnmGR8DnPBXIOyGRJJWXudChke8n3p7tpibBhCVtFQ8AZf/c14jnjLMo7A5UZfallw14u25nI2bMT4DpoWkN+XsAztwpfJdP/a21z6ZJ/+Q9EUByvTB/+ufn/ymP/fdJ6j37ckUelMON+Snb266Gr4Hzhcsnnry9+KxT/1W7hzcHBkLd60zNuQelm477X4FTjPWGHZ679b6eqzOXU3iju3bj3fkwkb37IS80gogpa1h4zwho+2SMNPApMROEV1UtWBAMsOYEAzJe/NCMiPpzIfE1IPKqD5tkVleSCPfm7IoezCET+DiKAgC7qtjeDdRzSvz89FU4iFpnbPui7BVRw5hWIYdv4+N4xY7qwuzsYx95R6gbWyezdUFtP0MNPFlP7QD4ZBGsUBJ2vJHHRPU/G+5xZBNIV0STNke6mbrU8oUyWAk1ecaHYn6Ja1Re74+drvfyboKSldS1zgcoagh7fVqBZyzdBtNwNeo/Kv/6bte/d+M2X2h9EUDyvTAt771E+jv7yttu0lO0aPy/SFUf2PlMhUYjGefeSyeefQT4buBJ6b3xTYgKCLnboqFJ4hhOjCxpyA6RDQskBtkuUya3jU4OZWDux1sHgmiVCpreENYcSHC9IDklmosCUr53iuI3AJRXKRYh4DGyRIcJIcUNIThE0wxViVAIXaRceaVcSnOmadMK+Z3OzykdwtAuUcQGyNyDn4ZR8F30bQAkvaOO+FtUQGBKNMyhkYefM06+U5n1zCurszHovte+mqLlTm8fQPE2qGginyofA5uuyTNKcV2GEpO+848NjccuHfSnC/CFiS+iWEzJx1qf25udnJbHjdAs60554o6Kw1zDpZOUwnQqG00G/SCaXWGKGjjJmVvdTdX+73tP/vBX3z/svT7YtIfCVBm/I1v+m4DQq+3kvYUGexbli48+xiN6MdnPv3xuHD66TzvIsUVRL77gIOc3AanoZHaGqQRhXRxwHmbxvu6DbMbn56GCG49XczEdBmRnnIynTx3GZ+GrSTIU6gJwJMOsXYJgEgjmx5ovIculypMNqd3ZVYw2W2SM46Wz5Bbqj+y0J5JMPiodo1GDfdkRYryZZBltkbGo+pGYIvL0cLIdl75Vq+UYHOyn/OPZLgVlV6+6dR6u+83jk6sAyQ3BVPSrS3Pcm4h3Ah3ne++i9g3vJe1jaw9AF9z0/vOOnQDSJvr4R7v2SkNMNOm9FSpn1OG07GQNpSeQjoPGwgN0qZ1Lr9Sy1kZHaSfoLNdWzkSstnv/p2/9bY/89wChC8myY4/cvpH7//1XyltVx4QAfagUnkd6dCO8+evxic/+n/H1fPP4vEM5ZiSItcpw64pM1Y0smc/EgcphSvvHkWlLRiOTXEZz2+b34fuuJ3etxK9NVWIIEB0Gx2GSHJY41jg4CRB6EKUC4YcFvKeBIf9BMBCaJlur8vAHMkdR9JuAEwuBPCsXpPxHxmdjBNQ9DWj16oVMJdDRKlqkD7098KW43njUC4zuvz4Z2Lz2iWaC3MxpFt4eQJKm8StHJXAiJSsh5ByAFw7ptjRjrKpiPRxvv4ghv/YhLvI7IuJvYcw5F0KPwjdGhnLMqThoDzOYJoDjTTyoRFtKgMYN+1Q3TuPLUGUbaQzUIiqUZWanVHgbGJa8Gk9DcNotGNcqBA++De/+7VvSKL9EVJB5T9i+ulf+PDU9lb/d9aXV4655MnXWjgv2vcVz154Os6dejwWFhcytlP3dWP7DtFAGsmzensaeu4O4mrVBmBp0ZirZ56NGBqMQy98YVw+9UwsnTlNoyC1Qoe/3HgLI9I19/YsPaYGbnxzsJXAdPtkG5NjXfa8Cve3sRUgnoBR2nkU6wsLcAo+4y11FzUgVfBPpTz109locgtqTFsMgHTpxQ4tKRmVanpyOVcIUDeGh2KAfE7+198ExEsxt+jSL9rKs0q9yfGp3BZIozyHNACReftp/gkm68Jv7RrhrJXq+2icPTE6vidnfLifuUBt4j0qAV0kUHirdKa0L5HAhhIMDTgbFVqUDH1QhlInX1LptkSp0q2f0qh4U5Yl7sBMkF/oVXov/KEvMF73B6UvCVCmv/WTP3f3uWef+djQ0FhVu0gvbjAnrtVj9vJpjOqFOHvmVIp1e7+vtbc4JYoU9EWAI8ZrRiZjsN6KGSRUH0P32D33Rtf1Ylcvx6pTZTpb0SGPTgZODaiqJo1N6/qXYgAQ7jtwMOpIidboRC61dgDXZUyrV6/molKMCySk4r2Hwe820Gs5zON79tzbc3RUV55eT/lHrz8ew9hxJaToFrirqLoAbm4aYtkwcHOjg8pCVXOu79gkEst9rNavXI5nP/EQ6qMdi9iLxfv0itkaU1PjOUWkkKp4rABNmyulHocpHQ7+ZYyJ761mM+lmQFLAOc97aNjpOkivsYkYaA3TyZzlge2HFBsfHUelDqYKdqm57wF2F+D0kqF7qm/pRn7ajwZSnEhoMLTrrjvwCa+3WynXXv2ut77io1mpP2L6kgFlesF9973rtjte9h4DeGakWnOUutmqwHx6M8Q8/fRn4hMf/S+pIhwOcZc81ZPr+8enpiHQntT1vplzC7vn6AtfkC8xVI44zaPnfo8AqXi9PDYDHqDLrNYXlmNrg96lLQeD1P21obHcSqjpeBsMWJ711a5rEK1opoyk/6UqMKbkUImAFWgrKyswrRx7x8boujAYsLrBhvOspg8ezEHhNu1pwOTBkdGoOGfeYReXVMEI96HsdFbi0Q99MLaXnd6zGktLC6nuXB+4/8D+8BWwKY6ohxLOOistBJ0B12IQ1k5H66mDZbkTsraoz6jmlKg5BAVYWk7tGRjhPl+zNgQtJ8Mp2e72UgFshnaatHPQ9/cAIHet0TZSYjXpdI3GGNIdey5tKEAFzfvb5R998Pu/+X9Lgn0J6Y8FKNN9L3/VLx48dvxbay0YSS+RZe5eUscPdIDUhQNPPvKJ3JnFAdJcqKmawSUdGp6AEBMxtQfPbnkBibQRw/v2xdSBw4Uqg8B6fhl4U2UqnulNGrn5vmCAodTw7Qv2QodvnABo73YbQpmXc+CRnu7sduXyFdz2ebBSyVXATUDhWv5xX0yNEetbDUYHmrmDzNw1DGTtQ9TGkSNH4sDB/flG9ovnzuVr+7WAlBj7jh+PAaSjwzlugt/h8IWRnIjF+RnA5GxQt8fx/YDUkTo5rCIofG0sSMm8ilW6aKodwAl+pegabXO3GNukHeSnLxTIKDZg1gZTehUxpUbmrWSzTjo/DYBmMNU3rQ6OAKAEsFaBIwioQ+1F8vWVuWiND/4v3/ctf2S76fnpjw2oo0ePju2Z3vexwdHJE3pXvqjGnmLjN9oryKtqDGDs+a469wp3x2DfO7KCKnIjB2chHDp6M8Dp5TbVBjBzE3YMTKWMKtSZnjmzQUpoq6HOZEMP6bLuXCw8FFOa0ORTxG48it4ugzznkfEprqWdknaQlgNEhlHGuvYi4RxnzP3A7RiUrUryqVRJ3O3mZF5zaKmHZTwBeIdReYK/MYptx3XfVup8fKPXvnF91yu2tCYMN2jo+KcvEch6YaeZv8M4Skgllp1uE8fCuVeFdAUIMN6BXIHhUnhuzmuGZtyjQPPCjqhUzNXGqHJNkSHANAStnYLTGtmD2tybM1yLaSoJ5ie71cor3v393/JHtpuen/7YgDLdeuvR6fZG/2ObW91jxqJUO1a+gbhtIrkqGZ3VswIgEFMiryEpzjzzKC7zYhy8/q44cPR6pMtSrOANNellgm9jxdfHSiA37XIKCNKJ3zmAm8TrolLWEd0Y3Pb6hq+krfK8ZSjRthIkSk7VGpTjXxEN17dSXQpar3Vwmf0cpv6Ot/VgmPjxELC+njZdcKUMf2lMw7SBkZGYnj4So3Sk3OYQBnZQLWtLc3H5/MmYv+qsCiQXHcK8fHYAG0c2rtBGweCRsKZMUFKEU6iLIRPVvtOBdpPgE5w+oxrTBjJZn2JYpbDHDE8IFFMxg1WVWosBaFSTRzgKboM9MOQqpbErzXLrFe/+se89mQ/8MdKXBVCmo0f3n+h1Sx+GENMpDSDGAKC64aZbU3e7ukTdDlvTG4RKHN24cOEZjOtq3HjzC2Jq38E0lPMFjohipYxvG9fbaaE27Jm+EctFCRLfzVbtuDnRnsM5TIpvr2WwDuKqWnyvCRYeIDM6L6AgfsmBVIN7hSoxH1NKIZ7VFjQvDeoMOxhBNm9tHT6lXIkyuSirKJOyOXJLH0DseGcfCVYJ7ciHUf3ncsmXNZHZjv+5+jlVF2VwigwFh/O9cPeVZpSb04GRXtbRuqU04pqfJs8XYBIwuv3FdZth2n3Gzwwwo1oNRfm0q7vpAbP1wforHvrVh76ooZU/LH3ZAGU6fHj6bsj1Yb5qfeLauh0MPRZVVQUYIxjgVYxBJZTzhOzNvuhmfXkpRsf2xZ6DR3OKiNM2dNHtrXv3HoJZBXDogCR6ngOmslHpwjmNcokGdpKQ3lZYJEXKzSfgpK+Pd7qNsS36PVcktrDlmz8zea+QEyD85MFkGs94k9NgjVFZvi+FVs36Ty45E8Byfc6ZDE6XEcybSN6F2Sswno4C0IyPGZhso64TGByGF7JcVbJHGukqNP6MmBgWIV/B4rXd7z6/CxhrZvK3eXkugcj9JgGVETpuU2rBh9V+qfmGhx/+9Jfk0X2+VNTgy5gOX3/4/l63/+FSv1xtDWCIZk90Ox43zGoipVxlXOx74LC6ezw60cuIcqXZ4j4MSrfg4zODeBigY6NTSKjRBNTu7ijyQSi4Xj9bAfFyUJPzKXH8UwLxKZgy8ZD7QiZT+HMoIxnj+WSI5/xuF6YMThUKRQBzTgbl9x2biG9Oi96ty2dtJe9WIqDaN5bTqLYSCJxcCOCKIccqe1urgAsPi2qi5JImDhdBNMrvxjLPWqZzrFwTZ7zIIGSqbMrM3VR2yhdESrvPgqxodAIqv1mFfm6Gpo2F54gu6H/jww8/9pGdy1+WtFvWlzUdPHLw27GY/k+aWXWQ0pRzeGw0Rm4uoaJh7pdQrxkzMdLbDJdseV++8wXp5bRcQaFqGMIucwWKgHIZkRXvGZVWJZFXJvJP1xpJoeFdvIemm0RPrMFo/7S9EkQ7z+0ubcqAoKBJY9fz/hYIlOdQBdey1ws489vJQ02VA+YgI+NOO2RVFrqNoSGEfME1p5sjo0jyG7DJplCLGO5dAIdJYJxNb1W49gGcr47VK3a+FRVOD9KQizGutqEOQWwxO3XPDmrbkG6m56u6tPf4NBnc5UK30+n+hd9++FP/Lk9+GVNRylcg3Xzzba/q9jd/GWoM2XOKTb0cBiwaa+P13oybTO2ZjlYCZjS9OudCGS9xj6m6bz/Ak+qgKlyz74JMniykgCCFkYIw8yPfXWbqNbrKxkFTrK3nwOPAYBHtLiQU/2V9zE8JlYO59vjMz2fMr2BWLozYKcMm7DIpn+cho+mFEiwYaR2UNMbSBIwhBKe6VJsTcfe9D9CWYSws3+Wrs7G5U3MB71ha8TrbDp7iIrZXB7WpZbe6tEhehSMiTXUYnPZsndyDYBfkmg0mA7dKpsK2xMOs11bpoG966Dc/8WWVTLupaMNXKH3HW//aXe2NxV/Z2uxMu/rY3rZFA40j5VRiCF5sZob7jprbu/9ISiwHTlfcfNRgqONbEHt83Le1QzQMT5cvKd0a9UHsM4DTl9QyEYJCvGIiWWGYZi8l/2T+zu/dlGsHd377OvkcKnmOIiqt4hnrVyop1WQM59MeK5iUMwl4SCnQRfI5z0kJWENVGyMbHRmK22+7Lfbs25OhAiXVr/3qB2No7Pq49+VvQGXDdGgj+OwgGvzWyVf3O+Lf70MrnvFNBgZJHSpxCnJ7dTFtMD1C1WwNdSgAc4oK9Go4ZRqp5WvjygKKOvLvSrNaf8OvPfRbn8omfgXSc+T7SqW/+eBPn9hY3/hF3N8TMqwgngFJ1BHfc2s9PgVWxQFQvKkeRDTGUywdolfR84YG3bOqFb6IUTAanzGGs+SrSd2Ey3E1JZb44LliZU4BCHsoeBMFXiLlD5jnD6VTWiUJiPQKuUm1mnOkYPQu6FSZGvRgSX1LuajVlEJIBQ0k0LG2vJigGp8cjCPHUW2DI0imZjRr5fA1ZPump6IDED4MT1/6Dd+KVB7Hy0XSIKX06pSKjukVdh75UzcDttbNevrmU8dO3crbjcx8I5SvNXMEYXMNwNHZtMuc8bO+vhqr6ytRV0pubT0JYP+Hhz728JfFm/tC6SsOKNMP/dT7prc3u7+MUXl3Mb0CJmibyG96ZO6ZIAhKqKZqIw1te6KMdGubEraNz+QyKIjax0i1Z26j0urc7/tKSnqNaTfjXZFfp+38JcqhiYJoF1xKLqWAXhX8Ij9AtiPN+AeseA5gGCFXYlieYKm60wkqJip6bi5NN29DAKgX7D0n/3m90zZU0I/GYCtBr5pXWjjIOzAwkrMcBptDsbC6koO+5YorrSmjX0gmkyt7rC+1UEOj8QE65TgQrApN9YoUcmjLFTmpwg3FcM157i68da/zLcyGlcVrxsE+2Yl40//9b//tF1z+9OVK0vCrkh58778ZwrD9ZzDgzakq/JMQ9DiHUGAp7ixkVMpoz/hPQnPOXmpFtS00VFV7qXq4KW0jQJfTVSF6Pse9Ro0FVE4TScmkJCo8H6eg5HgYzxZSTcNeqVDUqVAPSietKhgsADHUcx9RiihsFRithIPj+QYGACoglHpKEzdGNSpf4nC5vo6HXqxqXFxYS1WuLMjhE0CUHYjfhWNB6yzE+/ye34rr0sd5TE67FvDaqC4J8x7pofpVtebcrI32v1pYW/ren333O1a5/BVPXzVA7aZ/9P4Pvb1Urr6HXtY0wGY02zV5Lpr0HSLSEDY/RzRPpO2CREsmu8R4R3UVzJfEMrlQd/k8TM2osYAiH4PJ3puGN89qZ5n05nzW0XehI2MkieDQ/s5524LJwnhWycDpZJrA8kexAQgA5x6DsoItgSlQ+Q1OM5DpFs2Wsru4QgnrNZMfuggCPud324iigZmvwMpO4H1ZsfxGPX1G6VWlTTsSLp+zmZvtTrf3Az/2PW/4Ocv4aiVr9lVP7/n5j94FBf5ttxw3wIZ0i12H31dqQNBicw1IDPEkmOf05oqBYioNw6SrTJBBNkNWZ5gApiQw6LEmiZzLpZLYFIWE8z7YnNM7kjWATWnowKpSbhsj3/tdFJnjZoDDGJeMNnItk3MqiMArec1KkTfXs5wdKSVgiinE1ps2kI+DsWkfcTgFJ9tAfjmvyXw5UtJy3fyU0OapI6D0a5Nptp/rzhejMK5DRTpa8aZz61s6id/4HT/8lld/xYzvL5T+RABleu+/+fBQe7P8zyDem3OIBILqyisR3P3DT4mZaopPAZTiXsIbc4G4uylBgTrKvap4jpuS8bvNy4WW5GFybrtdmBK4VzuJ+/nnPbmzC4/JILLI+1SNfMikoi4+h2Swzu4zwK+iGO4RDN4jUwWoddUO855U04AfRUg9dySndbKt2l/5DCoTMJFjfn+uzhxKR5PqPw13rnmPnUGJKK08t9Xd+lcDA6Xvfcd3vvqrouJ+fypq/CeY/tHPf/Tt9LyfwD4ak5AlvDVZLqG0JYrlT/ZkpQvE4zO9M3kBIT2TvRhAlcsCx2e5yRkLMlMiq9IkuPl70Wf94FxKA/4pKYpzxbVdYBRq8LPJoKwR8YKxxcoW8/F+Qe8J8yh+WJSMF7yFqsthD+7xqnURmLvnzSPBwjWBnrEy7lXK7XYPwaM3mPXju2X5neuLgPdH3/UXX/ZVVXG/P1nHP/GEtJreWOv+g0a18RYXYWqca1C7zgyqJnF9hX4hdGCRapBPo+Su18+NsVSHSXZvgYl+7jRPdeLvZBaq0LsEodnb85NxAitTwaRkMnVQUhra8PdztlLfVcleL9SheWmvPTf0kwwvpKJMz5p4zSM7AwcpNRYPWDsllMBQve/WRHBaP0HtE9LEz+eAtyOlO1tbP99qbf8tpNJX3Iv7w1JRo6+R9DO/8LH7YcE/oXffvjsNY1ftOWRjL0ZZUGkZaU/mhP9knMDobCXTU2LxbNE4n4cxO1KoRiaFcc393LCbv6kw5uEj0kVzPY1rrmVelCcYCrB6njoAHEFhOZbv+1XALj+KvaLIIMGxs9FE5q3qy++7J0jZFbila7kCFUcly1P1koeOhz93Rxpy7R71oEM9irD8q1/qdN2vRCpa+jWUHvzwh6tjlxvvgGUPQswxK6h6cQMJQwW+e1gwSVCTDE5pAuG1owqg8YwMFgD+7dwrN7RRZL6gyrgOyWcKL7CweQp2Cyjy4zPVD+eUiObn87uqML04vuc0Xo34KOJXWHT0CwACgFwJrXTJenNkokq55SL3FHnyf4M2Ysxv7w7hZF0KB8E25H38UafF7V7v3YtH+u9996tfrfP4NZN2KP21l977bz4x3d3a+pFytfp27Khm9mV7LxxMqcGRLjagUd3kZQiv3QX1YxNPTimnzWMzK9oxSpVk6A6gYHpKIb6n0Q1gUGCFcV2FeWTbACyFSixgtivNEnxcM7fngzSlyjb1dLMKfgsoHzFvyzAVANcJcaxREGs3cs66ps3oFtrtcCvI3byLzS2ize+fK9fKP/mO73zJn7h6+3ypaOHXcHrP+z481q1W39Uvbb8ThowVezzifiMNknlQv1alz0LttL94JiULTChCDzC8Vk8wyOA8L4ME0I7kSiDoCmRgTIBwry54WtDabkqXQjqkRORIcO3YWKk2ycOVLAJtNz7m94yTcRR7b3pN241yskw/ACL37UqvPEu5CXKKLxd5LSId//Fmt/tzP/wHbPb1tZAKin4dJIG1Ve6/HVK/s1ptTitfjA5rWTslI4Gyw5CUIh4yTdAolXbAoxLJgKeMxGbRqDbICM8TqDk1hevID543mwJE2j4FUHZIxvO7XlhKQT53rwkybuW6a94sw7VylmmsS4mFZKRj5O7J1kVAAbIEOnn4aQKoi9ThH/c7nZ/5gbe9ejFPfo2nrxtA7aYH3/fh5mi9/Bao/lYIf79DIkoI7Zxdj8rf+SYIWqeBDUuL3g+jBJ4XUk3ymUuUkgoa0KhQ/2QsADOulcnrSJZi1mQhnfz02F0gkdnyaTnpjZXcBU8t1uAiahQVmtNZqI9Rb5Nz7V27lxPrLJM/sc8dHyfDX9ju9H/+6wVIu+nrDlDPT0itY6izt8CAt6IWbkBmpZ1koxyO6Gw7RaaL59RMRnMyjWUli7Ed7RPvVWK4AEKVlYPXspZrSg4lnRKn2DoIUKAPBU8GLPndba8X43CUx8+cIpyT/rym16n05LpJ0Lho07okePgtOAvvsn+y3y/9Ahb5z//gX3r1H3uxwJ9U+roG1PPTP3r/h+8GEd8FoL4VZh5TuXU0elE51VKxGb+MTUAhQWRqgoRUAMpdWkzaREoUh4AK8KnqlE4GFE3aaClVuJYv+klbDoCVtxLQihmlU25H5Hcy3pWIotFyVHGcO0NZv9TudP71337bq/MVq1/v6U8NoJ6f/sn/+bFjW73eq7rRfS3WyuvKUZvWNrKxXax3mauKLM6kdFDNJEAUGUAqmZ82DV+dUckDCaKq6OB+Ta0uLn7OYdIOy2cAHjlmZL5fbKaxqwKLVLqC5/qRcqX066Vq/UM/8Bdeembnwp+a9KcSUL8//fS/+80T5c72q5AmL8GBOoExfgJWj6Gb8rrOHHBCGgE0gSGwSBm4RB05e9LxQ5RUSqDetjEnPTzVFl4mak01qLrMaTX8QHYtbve7T1bK209Gv/yJfrX+kR/6rpd/RSe3fS2k/y4A9fmSO8hUo3kCYLgj33EgdKLX6w8Ve5z3j6XLXiqPdba2xpQyCqaUatuxiKG/WECuf0ZIYk8tohpP9ru9ZzGlHuXUk1/KziVf/yni/w82aS49zrvMnw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5" descr="data:image/png;base64,%20iVBORw0KGgoAAAANSUhEUgAAAJQAAACTCAYAAABoOTBsAAAAAXNSR0IArs4c6QAAAARnQU1BAACxjwv8YQUAAAAJcEhZcwAADsMAAA7DAcdvqGQAALnVSURBVHhe5P0HuO7ZVd4Jri/n/J0c77nnhrp1K6lKUgFCUCCCPDJgghucGGyPB3vsbmi7Hdrd7aeftnuGHs/T0z3usRk3dmO3cQCMZQyWSIVQKkmV6+Z7T45fzjnN792nhBsjQBISwf5KR/fec77z//7/vdd61/uuvfbaHvuP+fWn//GqeX03bTbbNv/smm82i6+nw7aZjW36+fF4NEpfikTTK+mgBWNem85m5vH56r6pp97pjOx+pbl/0BpaYzStB4K+HRvPHjVGduvkf/iO44sP+I/v9R+HQf25fxE3m73HZt7nPTa9ZrPpdc/Mtqdei9uMn/Pl9U8tG4/YY/NpW4r4LOwzC3rGthHz2eZcgl/1WL0ztHJ3ajb1mWc6s6NG3W4XG9adeSzs91mrP7bmcGJb6Ux7LeZ5dG0ucO+p1cX75Wb7pcGg+7E//4dfaF/c0H+4r/8wDep7/2HY4unnzTv9emDlfSDQc+bx+g0rkvHIGLyzqU28E2ccgYAQyG+xsFnS77XEeGRzsaAtJX32+ELClpNRa7YHVuuM7X6pbqPx1C7NZS2AwfVHZhML2HmnZXuNljO65WjEnt/M27OXkrYC4k1HM4vGIuNI0P/yoD/45cF49ouZqPdjly5d6r99x//BvP7DMag/9y8WzRf4bo/NvpV/PY/dYB5vvwhVejl70t89HvNOpjbz8AXyhEIR8/nGFveOLOQ1S/Hz+UjIVjMRu7oQsxj/boJMhXbfBrOhLYBkq5kEFxvbZDphED02xshaw6l1ph5LmNeigaFtr6dsNZu0aDRqPptigDNrDngfRpcMevv9Ye8lrPmDAb/9xFNXr/4HESZ/fxuUQpnf/21Yw/fadPq1GIqoD6hzYUDu6WRAQiSM4sKgCFler3kmM5AFYwCl0kIjYtyVdNKyWFQq6rOo32+JAH8Gx5iHWW/osw4hLRqdWTYasJA/YBOPl5/NMJaxRUJ+C3p9GKnXJuOZDUcDSyWilgr7LZ2IWDjA9/leCaTrjqaWiwfc704xwNnUM+ZOfrkzmvyTaWD0Ey/cvPn7NjT+vjQo31/9V++b+ALfC858G4gTfzuSXbxkQCLPTKwznvH4wsBAJD2uD0SShUxBFM9sYuvJgH3V1oItR4RMXsvHQxYITWyKwXlnPji7rs01+LsuJ5MNCG0wIy8GF/B5HPJEQj6LYVQe/j3AYIAfS4B8QX7mx6hi0aBNJiNrdIfW49pJDDgE7/Jw3TEG2B9NrNEb8PNBfzqZ/Kt0KvxP/K3yh1544QU+/PfP6/eNQf2Nv/Gi/2jN952xUPyvvF4rP/2wObbKgFADIXYRjYlXKPPxhSm4B/MQ0kJYQGAKXxoOLOjTpIcwiqkNh8xTv2fvXsnYN23NE4KGcComfxbAcLr8NgY5DXIt/iO0BaZjfs9nIywMU+J9EwsGIe5BL4Tc7z4nAgqFMJ4JeNMdDIhmfDa/o/sJyvi4qR6kfQinkjH5A9w49zsgVPZHY2sPRtbq9nm/x3LJiFD10Wg2+1tWP//ff78Y1u95g3rxxRf9/fDyH2sMJn89kYhux/0zR44/dtKxj+ycMe8B4Yc1gY86hlMDAcwDEVac8k4t7Q/ZUiDAZE8syaSGmNwJ74tjBF7r2WI8aI9lkpZB2ZlnaD7mGJtw1/UL+nj1QRDPeMA1uaiMlj99/FWmEsSIwoQ/P4YW8KP2ZFQYkt43htzD0viP94J+Ae5j0O9bfzgynx8hwHuJuRjU2Ebck4x8MBpilCGuQ0jlFwcgKT971B2M/1a1X/pn3/fCC7+nifzvWYN6cW8v7K1Pvr/ZG/zFUNCz6vP5XeQKgATeidfKvSEkuWd+ZtYHspy2xvbxs579/M6JjQPwcSZUsy7DWYYUTyHTMSYpwCOPDSUWiVuC34sGpraSCNlcxG9JwlbYN3So4vMFLOqZYBxe68/8F+GTL5mHXxyMP4luhDx4lD5L98Y3Qhhtgs/zB33W6w8wqjG/y29hMDKoKaF3gKEJhWSYmgIZjiLyYIhBY5zuffw3ArXGkwlGNsIIueup55xw+UNjq/+936uG9XvSoP7Jx29/21w8/D8C+psi0ANCzpgQ0maCBmOvRfxhCwc9BpdlIuEwTECp2rc3ykP72GndHhQbFg8FbMTT1YYwrUAQlOkqiAFaGMIMtAhClpn8FQj2QmRqVzCqRcJMPBImNE5Bnyko4bF4OOgIuHjS7G2y5gwIA/HCx3yEUdEyj/7Ovcu4Q0FIO6F1CBINMRK9Znyuh9/zYoBT/j7l92VU+pryDCMMb8z3dD05w4j3KLXBTzFKjAryPpiYtXCkRnuy35uNfvAHv+X5f+Uu/nvo9XvKoP7UP/rEdmQ6+/9EA7NvfmwlZxuZMMqoh6dKTXlsyIR2B0Obwjn8GIzGPsL/zbx+q3c6hLuBlfsee1juWToexauHdr/Rt90a3+8SVvS0mkiRLgwyCYpEJwO7loraV60vgQBthyC5aNhykOawQhjviaP8YsRBP58zm04wJFDx4padcfkxTCGl4/syAn0PlJtwrQkIo8/zeCDgfF/SQP+WQQlxPVxL6NQn1Om2ZFCf/VmIa/LxICooCSrXO11r81XlmYY4WT4d+9CN9fW/8OyVhUcXd/O7//o9YVBf8w9fDM8ao7+eDUb+UhhKEgAhlpMhu7KYxGBGliDcRYIhlzOaThl4SG2zB4EFtdJRUCUGGjCRfWT9ZOi3Yq1jM7/XmrzvrWLNiv2JtUdmpyBci0ChcJIPhy3Cn/Nxvz2ZidpaKmTNYZOpC1ijNbBkJGgrc0lLc0Nx/8TC0RjoxsxjUBE4jt8ZzUXImqLePFiDFKFDLXiRwpkMY4JlOBS6sB7H3xQ+nW3rdzA8L2G8j2iY8G/9ngxP1xBC6s8uxlRpD61crToEDIKYqVTCluYylo0E+rFQ8G9Xy+G/demS53c9DP6uG9TX/E8//81oqL+7GPFvzhGGhARDFBWEAhLttYVczBHniEIFvupHmocwMB+kudbqWRcjiYImQbhSD8ORYmIOLBoKEjY8dtjuIMen/GxqFdBCuaQ2SmspFre4d2xpyPhKNGT5RMCF0VOM8aBUt2gsbEMMNhcP2+WFJGqO63FPgBGfF3L8SSkIGY1eQUk44ag+nJcMTEgkA1LqU+8awon0Pd/bvCvA7/t5ljHGptAoFJNR6ue6vpZzpoTnYmtkO+cV63Q7tpBNWFacL522DCgcg/t5eXO/P9pv1pt/9vqVSx9yN/C79PpdMyiptzPfyv/9zdPKXxpN4TGEneBshNcrFcAAM3khiHEsErCMwg8z6cE7mTMn2wOMfLfbA3nGkGYmaqxHwRg9QBGPFeStQ9huoTsiTM4IWyE3yX68W/yk2oVT8Z4lDCYX9YGAEGrEWROOoqUYkfFOpwdB99pKPsXEc1V+T2FNpFwEXWg1nU24JuEQHic+JwMTwijUiZAT8EBWDIO4xsdBunEGjE5ffs/Fe0dwJN2zwqTjeQ74FCa9NsJBDmtNKwGtSpxmiIHZbMzmUimLEfYDhGMZbYdw3yUcwg3/9pXN9b/GdX9X0gy/Kwb12t2zzfak/+O90ey5WmdkPWWWJwy+BhaeookYjuAqmigGFwFtaSBexHiCfFcICROyZlJBhL46EzsCdcZTeAayvMXgLmOgMZCk1R+6/M5ERJxrT5hEKaddJqjbG9tjCwnCn9eyXE9ZcQ+TJqoMeXM5qyhWJkS6UHPiPwwaRuCkGSpQATQAyshYRK41oApdIz5DEy0HmMnAeB6FKpEvD+8TC1P44mJO4snQ9MtOTXI1WJbslbEwq7Q61h/wF343BYqnEjHLZpLcWwBDFxJ6rd3rg1KMjQxx5nmZkfmuxy5d2udiv6MvPf/v6OvFVx59N776d4eTSbqDFCZKWbPb50YYeTxSxuJmgb93On2bQlI7jKq+G2AAHf/g3wqAfgY34Q86lEjhuZlI1I6adVBmYPPJDKgTZG4Idyi8Pig1GvutM2pZHl72Wrlrnyz37UY+alezWctgSJEA3Cp9se7mxxjm0gmXBhiPhxjrhFBEeJEByA748mIQSp7KjGRQUnqiSlrXc/bGvev9HhkJ18eOcIjRBZ+a8SkyLn7Tx88V/pzhEab1Y1lTFwfr8I8BYdqLYpzBLROo0CSGnkxEcJighQntCqN9nKbb67nQOeJrOJ3WGcU/+66nn/hnXO137PU7ZlAv3irEfZPO/xN0+P4xoz2Q6zHI8vEmXMjDZEnxCAJETEMYwxTUahH6jtp9O672rNIlxGBK86mYZfxTiLOfUIhpMYD5RNiursxjDBM8tU8o9GBYY5uOMF/f0E4bAztocL1q2f7gctfWFuftH94DBzxhW4jMCLkRq+Hlc0za5dW8LWYg+y7rPbbe4CKTPeF+fNyzjERKT8bmEWoqzIFgmlhVIgxdMpJHARFlfbKnESikZ55iKFJ/Q1BZ3Ec8TAYcjcDL+LtI/YTf74O8jQEoyjC1RyPLBr2E/oBFMCAf14jC+yIYVgSj0u/JiNvttktVKNx6Axg/9wjH/HuzTuMHX/gdylv9jhjUi7duxafD0L8Fjt8TCAL7fCymw2RIWk/cIBARHJcYMujiHT44iY941+poQVWKjfcwMcOJx8pMvAi3sslhEGLKz7bnY7bF1whPbWJQ4hx1Qt9GOoP3m90qd+ytctOWQz57V2Zsz6Z71kw9ZiUI+3TI9QilIt5zcKr5TBz1CPmXPXAvI6Ckp4mSEwAz4kmOXItYyWD4u0KXItyA9/XgPT0muMdD9bnpAShTJWyNMEgZgRej7BCKG9ynQneAcJfAUAJwwTiGo1A24TNb3FezQzjHALczIYsFLv4e5sbCCnfMnozSD5qLb/VBqBFhT7E5yOdgaW5dEWP7mG8QfP8LL3z5F52/7Ab14qf2Frs2enE6G1+f4M3iIhHHjS5W/4VWIspCqA4DrIEeMmkdkMkbDFmh3rZyYwLZDFl1CEphPO2hx07aA+vg+mnC3nIkAmHt21WMQeUku9WOxQMRFGLcQphn0BcEnfqopaa9czlr0eaunb/yc/Yd3/efWjSdtQ4T0egMkeAx0zxoQoMyaEaH+yZ8MZEY+3h8kQoYM6laPHakipfo9kyGhmEN4XL1NteD87QJVVKeIya7jaFpuIVqIv0twnIRZNa1kqBMjJA9GXTc8k0qmQStg6DT0I4bXVEn+8q1tOVjMyNiOqGgT50qfML1/IRWGeWYzxCqe5XL4h1eRM2I2+xAKUDAezzGCx944d3n/OjL9vqyGtSHXt677vXMfn4wna6Kg4hqenmqGCiFIzIJCgOS1VrqYBCYLP1b8K3w4A+ErMsgldsjG8A5ijIiBTWQrakkHxN4jhJbi6kCqWvP5uO2kY1boTUAJTx2zoSVBj3Lgzzb6bA9c2nBEgDkJz/8QXvpl3/R/uB3/kF7/r0vMLmEICZWJStCMy2bYPdMCJ7/ttG4cDaEq4AAI8LV1PG9i+/LoKY8i0Kfwl0bI2pgTF3e1+PPEcY24Od6vgBopbDZHnKPE8InBrGKakujZPVCo1idcHdKmFeaYEJIbvc79vxGwm6AwAFPiBDcdWg5AsFkVG4JBwvSSAZBL6lO5wCIFLgUV/XaYj5vqXh83+PzvP+565fuuQ/7Mry+bAb18q2d93THnh8/a/cWa+2uxfH+BDwhiAeGUCaIXTcZAyZygFdP8HhxKKkd5cVd/gZvIz4wKD6r4tFVOFQXlOgA41pIDcMTmlMmjknbziXt2dUoiMVAM1GV9theO6nbg1oXBAva97zrsr17K8/v9u1jv/gL9vDuDg8/tG/5zm+3gS/CxHIPGI/CiFNxTI/LBzlvv0CmGfeqNbW+7pffFrronuUsY6UuMJYxIbkFd6v1UJd9hUbCO2FZSdAgyIS3OMQbT/wuLPq1gB2FWPOs/BoqdWYn1aY14YUJHyp0bdnCPi1s84UXakjavRZIxDVAa60Rahz1pbDnwyOkVPk/PYgLhwlU4dL8osvVQTHOebrvevr6xscuZupL+/qyGFSp1vraerP30+VmO95mgKsYlCR1hpCkCZtNh3wwXo3zqPxE3o4FMYdTQk7QeZiUUG80cJMr81O9dlFSf4xa8oeUyAPtMCo8uwGkr6cSdjkXwnBFjD1WIsSdN3tM/shubCza48spW87E3CAf7D2y4+MyIaJt8RR8aeWS+eE7WtoJYEAaFEdsZeD8e/I2+ugeAR1nwDIsFdPpPaoQuDAoIZYPJ7l4ZlVwegld0GwcRY6kBW4ZE4RxAqYqZMlwuacR9ymUbOm5QOYc3Cof9thyNmIhjK7dlVIdgk4DPlv8GuPF6PRSusVl3b1QB3idQqpohAh7IhZxi9WJaMwhqu535pm0oQHvv3l55UtuVF9ygzo6Lz8/ns5+vt7vxXvwoWggShgwqxF65I0hTRBupkpFFZVdlGfMLBGGdKJitHblqC4DJGXFjzEQTaTHuvy7K8ILQgkllB+KwEl6qKEEXCobh4vEwg7uVRISABlinqGtLeTxXD8DHHF84/z80GLRnDUaJdt7dNfWH3+HBTRBfLLW6pQn0udr8DF1vn+BAuJ8Q4xBYUz3xRv0yHwe7+BnY8EHYWZKSJY61X0q7JQJz0K0ENcIcL8SHKq0cq4iIOF3FWJdDop/hPh5gh+E/DPH59rtjpWbTZ7zwqA0fkrSOnWJMYrkS1AEpIz5u9+vdELIGVMSdIrw7EI0hb6gkqfMQyaTbMcjofdno9EvqVF9SQ3q5Xt714P+wIuj2WSxzSQH8UgwiYHGOJgUEWZNqCZKDi9o1rJDGx6k2qB0POJ2m2gVw6HX2199eSDvcxMHKnQhvE3tDuB9fQaqPZi5QdvMJSziUV24h8GMMnleG416Folq04vXZZZDeH2pdG6eadiarYod3H/Ltp76Cu5FISPE51yQZ4EmwcOlCMSSXBjkHoRQzsB5Jrek4rjRRchRWNTfhcYDfg53JDxNbK/a4qHCGImWSHo8g9liPGSZ2EUZMIqEcZFIeZsKwKtcSoEvXa/dHaJ24VQdlCLopHcpq64qiwiCRIV8QlIhpnJXMjAhrRQlRuNSKxelMhdZ/jChMweix6Phc8LpC+Fw8kvGqb5kBvVvPnVr0TMbfpIp2NRNx6S8CF0aJMV2QfLIfdzFJAmypUxkXC534ozN4zxSBiX/9XohlwyokGwMOo1QPQpZWlKRHG+hCusQ4OM6E8B1HltK2KWE6sENNApjSBG3JEG84dcQA1xbvKtUqTrjKVfO7OT+bXviK1+wDuHDr5ABQozgJgp5MTxcPAr35m6YXJkW8y9nV9hy3EoGJZvgyxkVX8qUC5X7XEcE+xymrTAYBFkmPEMw7Lf1TNzmMCipsrEsTAKA/3xcSOOg7w8RADJgABEkV3plaBM4oMZQqjeoVANopGfXPQ+5T42VhIS+J3ohVamK0kQyxt1iUHwvQhhIMTYZwn3ANzufTrzPxOPxL4n608z+tl8vvngr3gtPPgnk35Qnx3jQ5bk5HpIB4SF9GIbQnKd0E8EYwU0ZJRkV3iRvxEZcqJKnaTCECzJIEd2BC31MIL8rKayE4Yh/yxBnU7/VGONis27ZmNe28jGQESUF0qXD8AZCpEjwFIKrZGnIF7JGs+0MtlIu2NGdW3bj+a+wJmRfdeJaFO6irvogbCaTch6tNTzdq6odsBXuQ4JBCCXdqjuVQelnMi5QzN0zHJD7ayl9wCQrfxTivqNC4mTIskIOjEfEWogmYxRXk7Nls2mcysv9VUA5jASD6zEG+jSRd/eBjNuU9+o+3DIP19fPx1zjwhkJ17xPGQY5qaiAUFwhT+ui+rtCostAeLz3Aj7/C18Ko/ptG9Te3l74rN7/+VZ/+J4ZHq7dHypuyzMoPL37BJHGEQOsAZdBqZCM53cPrtAiFJAaUsWikoCaNGV/g3yFHIqJw0BcGTwNvltikEE6FcbP+V6bUKJCuDgXDIWUgoBXQUo9GKBIsyZaSdUUPKpWrSPlx1Y6O7VhpWQrN65b12IYmwrvQA3uYYisD6MOZVBefleOMpVBceOfDW1yAoUZTeRF6NIEK+Uhg1Iq4iJki4iLmxHYULp+S0Z4Lq4rBxNsQPUcH9J/M8Ynnki48pROuwWK1kEeV03gxisRi5kPxyjzDM1uj99jTPi+bEz34Yya7ykXpTVG5ayCOKxDZ+YmwvMJpcVTw+KshE2Fzl6//7GGx/P+mwsLv63kp+zzt/UKprL/Yyabek8IUixVIRnr4SGgLM6DZTxu2QFeIC9TmNDHaqKCvM8l6ZgIeaJk9AVJ/yxPkWcT6hgg91n6HSZVHhfhi786XkPgcSRXqmcwUaEa6MYkdqtFjK/DwKO4mByV5MpQtP4mxPMwsOG4Ms4MuJY+QI8GBFjGqnTADMPwMJk8Ai+QCgO5CGn8vpxFL30+Bq3/9LlCJ92ufqoQBJ/kGcwReYmHCe+dzqT2dF0hCwJCoZDPQOS7HJxQC0bE8zMOfD5vceicIWylCVO6oS5cSgp2LPSD98nYJAj0OQO+p9sT2slwVfasSgUP154wB59FtRbcVUZZqNasVK2/p1eq/v2Lh/riXzLUL/p1el79Ywzuf69MrOqfvXiEYrkgRpArJGm1uWkktPiEmwwZGAMhD1Jc0uAPkc9dPNBJcT24YIvBUPhzECYU4Pc0YXybwZNRCs5VByXyibphcoRwLlNMKIlEg1Y7e8CMSKZ7HbFX0nEISedNLnssolo62bF4JmuBiAroNPE9rj+zOOFAO1U0MzJnl7iUofBvTb7wRsZBEOazVbJLaBrgFDybnKLbG/AZPQyECYc3DaZwIq6h97XhQT1nTBiNrIZBiMVjTrDIgcJvVzdo3DQu2tCQwphk9IN+F+TqWrPX51kYE40HzyHfUtK1i8NI7YnQR3ByH84TfTt94PJhCACR+AtOyhfz0uc+ZWAg780/9f1/tvAjf+/vvuwG+It46T6+qNdZpXJzNJh8kuGO1xotBkpzh8FwkyLEkrGdbtsNsAwkqDUrHlw/nzKI+rmqFR3nkJeCBvp9DY6MTCAuYxFcSwuByvxbpBUsYFC6/eGFJ/PzKAJAkrqMp2mCYGo2aZza6e1XLImqe+qxbTtpwWXCc+YPJQhtoANooD1zR/c/Y5duPmORzBJGK1wQ/+Iz+WyhjgzVef/b6OPQyRkQYc2hyUUI1H48CRC9RhhxF8Gg3e9L2Yz5MMIe9yWj1gYFhU/5SRR0DmM4Qp4UqrQPd1OFQi6XsymGoZLfs1JN29htdXEOXiXEnCnPZw/PSlZtoZ2FdFzLx2e3MDRhVTIRdysRqjpNRsLQjxS/N3ZIrII+OYfWHJXmGEIH3IsbGnFvPEHf5w18xXueufn6xQ++sNeFq3+Br1uFQhwD//HRdBqXF2qAFH6mGIu2EKXwNoUz8QlNhBKVyq3IeoVcWtMbOW9VHRQTwlMo9CmMBcVjeKPUjoxKnGLGhGiCZQgqfNP7pFzCeGCUQVPIcwqRwUMKu8Xi08Mje3T3jv3Kz3/Yqruv22XPsaWLr9m0emb1ZtclQ5uttjPOkSdwoaSYGSlRbQZwuS5nABf36DL63IvUpYy5AwJ1tWGAa0g0cLtOyuu5xSNTkGCVv0RxhLB/erHoy4MFNVY8+5TfkaiQMQpzZeKxqGQ+nAaodBwyoNySn/usWY/QrZw9qgykUrJUz8z0MVYDQqlQfsJzy2i8OIHquUIgeBrjUumyEN5tdgDFO1CAgQQTBqW5cekGnqfV7lu72w+Px6Mfv3XrFrH1C399UQZVPy///WK1er3WaLuNiVp3cyUb/Ol4BA+jrK68WVzEKTm+L2PS8Dnrc14Kl8JjHJ/SlwxGXiujwTAdOulPvqeBEhfrDwYMIGEJj3PpBybSJe0YsDheLqPKos6SGFaP8FAdRu0nP7aHN08s2j63WfsMQwclnbHDo7jGcAaa4qgtWLQqNjsKHQM4HwpNxqLiPX2EEFT34PgX/8kJFIYkwyPOYLTw7XHGk8Gg4kHmddK3Ll8jL2jKz0NhlKSQIx62KNJdEl/lNkKNGP9W6bJwMsg1FaJEonOpNMoQ1IFEKyQqB6aUy2fHzaEnN6gKAzntjHlIxRMuuSkjqoDcjVbXahi/40v1huOKShyLZsg5NI+NTschK7x3G6z8ovjUF8yhXvzMnT89mXr+SxV0iXCrTnrAwKvCUmtbPniHCsV63KjCoB8vc+tzfE/5GcaCuef/MC1XkM9AfjbZKT7gFBQ/Vl2QBkrvkefre/yIL9X+6DoXOR/9QEasnwvNhITzmbRN+NzI/LY98/XfYtvPvtfq7YEdP3rVZqOO1QbcE2pPDS2qZ0eWXH3cehMMS0tCfKzKc4WO4jFRJkXpCxltj8l0VQXchxAkymQruy/jD6DRtTH0Ym/ehROIaUmBTcY4A+M04+Fd6S/PpJ9q8VkjIaXGA+NkPAfOqIRsDDWncVJJipZOkvHoRRTQL/iC1sZhlWYRKvUIW0oSKz2jEKZKDhmhKEGr3XYoKkpQ508tqvfENTVuPOyA74vntvkc8Vtl8f3c/2g0vPnH/+T3nfzjH/mRV/nEz/slg/68Xy++fC/PJD7kPtLap6+MrGagx81o4ETKVcWoNIDkOn9zAy/upMwttJbvMXE8tAZUKQGNj1DCEUv+dPkdDFPqR6Rcv69kI3bnjE5TLf6h74lPKXzoOrq+lKUmV7tSDgo1O6t3GfswoRJi3CrYy//6H8GrPm0f+L6/Yv1AxA7vfMJS8K+ld3+H9VxAIQRgEKr0DDIy2lEjRanlokqzZaf1pntm3UeEgZf8/mxduLiXJlLGzzcwvAvEnkh5iazjgBpsrelJXU4ZAyVzxcfanb7rfaCVghhhcT4FuoC0tWbbOWqc+0gqZ8S1O72R3Xl06GrigzybdiI3CcHKzPdAmf6gqxGybDKBYRARMGQJFY2RDFZGKENyY8lzjeFq+gwZdUTO8fZnqd6K8a0jcK688NxzZc3/5/P6ghDqD/3x//MPz6aTdyncCDm0TuXCgFyWh1Bts2ZbCUAv3MQZAsYhP5RhgD28D4MBvXz8XGiliXBeTPhxaMOXl2sIoabodF1yxPvbwLHCg74k/fV7uqZiUToZBeIJIUxGhIlQowrVVSkNoQfUYrQ/gChILtkrL30cgpu31OKqvfIzP2ZXrmxZ8tLTXFcGygCDduIbCtFCHSlGfY5MecT35EhCIBX38YdzFicUuE+hsMKUrF/Pzcc7B5AjKQnp9u7x9+r+LTu5/bJ1i/v8GxY8Rb2BGk6Q+Al3CAaNZ63esQ6GyF8xAi7G/8rVjh0UaxdoovvCAdzYM24qL5YRK2TLgLsglPiVPjUMN5OtjwgbzS4CBiFVqNRNlSDaV5hIJHBgcdKQZTFozQzEnQDtX/5H/+sP/xTf+Lxen7dB/ejPfvQ93PT/W0pHIUrKir/iMR03+Z8NO4wbZPLttSW+IUKt72mwXTqAkKFQydvdQLnEG08qI1IzC7+bWL1f8I+RaXJ4/xBP1ABqIt0Y8v3PopO+55Z5+Ay9R0nEIOHILaGIoPI9IUUilbWFZMiGtRNLrj9ug8KuJbM5S15+h0PN/uTinoV2Cne6FyX/VJl5sbMl6O7DJQN1zzyAnIb/vR2LuC0ZHfer8O/+zsTIaoRecsQHL3/cXvng/2Z3P/5z1jzctVbh2Na3tuFHKT6TIYGQe7hn1c87lOaaMZxEDndaadppuen4qjYjiAdqPpz6lPFyX1KJ2owhI+phLAMMSxsYGoS6ZkeGBpphcOo8I/GgUJpNZUCkMGOAMnkbAHr8jn537B0/+Sf+zJ/5xX/yIz9y6B7wt3h9XgalLU+NsfenQZ15WYcMQC8ZiuY2wU05nMEoZCDOE/E2Dagm2XkYk68p0N59cR+hlfI8Ch2OXDIQIYjoZ/mHvpQfkVeqTFYE0ykYPkk8aToGdRhUKT5Z52f7AOgzmTuMDnU2Un5scgHpeK4GEXFu09aRLa1v2aO3XrXNtQ2LLm6g7ghDmhR+V4aie9OOF1EhoZJyO+JoCjEXC7ea/Qsjcvk1vvSfQoe+LpAbZOL7brcOBl09uGt7L/+yve+bvs1SGHIjvGj7t+9bJtqz9OYGxhC2XCTpnqPRbunRCUMR9yXivHdatAYhz4VSPppLuySmEpwyBo1piNuK40xpqUzUdjqhvXsBy2CUy9m0Zfne5vKCLeWzlkunLZlIii85lchDcb0LTqaKWZUwd0G4erP/rme//0///Y/86I/qln7T1+dlUN/xZ37wL4NKf+QC0oFwJkbqIR6PWyaVBBUu0EQLlUIuqTxZkQZYBqX8hpSVC2cYmxJ98uzw28sA2tCorI9ivUit203CFfQ9XU+fqdFzeR4+m0vwJ8PHZyrz65ZsHNFkcPE+3ZuSp/IwLaJKlamKYSGTtAhsaVJ6aAv5OavAibY31wiZYZsFE0w6SIj3T2aENYw7h7KSWlTsEonVE118jrNz93WBSPrS74EWb3+5lIjeh5MBTHCZqRX27jgn2L52w+7tHth0+70uJdHYe8UiyZxFcpdcymUwVEJYakvXwCH4Oi+WXdVBB5TRMpOy+UpGqm3QUOScz9R6op9xCXjHFo35La9ar0TYttcW7LFLK7a5MmfJiM+WFrIuV/XZAkaDEjjEJeS1iTiNVgc06/M5XJvrM+Hzqf609zM//mO/ZanLb2lQ/+LFTy22290fx9ODUmDOWJhgTIO5BRVGA7fb1y258DCO58jwIK8KOQNXv8PI8sAup8TXlBHW4qcMSuHrs+tLMqjPTpAmTWFGxqRucAOVfTCwF6gnFFRWGcPhS9fWxlCtxiu31ALe+1xDElsvGYOkfBZv9Y371jm6xfcgv5evWxZPTga4/ixoI1/cIZIzbMhzgnCnhW6lNrRso7U9BQQlBbX6r7CmSXdZdJ5JRqT7+WzeSuRXtUkBjyoo8PzSkVvn7LdrVu2PLb910/Ig1cPXXnRLI/NbN6w1VoWBaEUEQ5paC4SQINCOaIWlHgjZ4fO18jDk87RfT1n/C+UsbOXLo1WLKUaFOsRwcsmYZRIxZzRucwNz9Nn0TDKKKs5mHHXQPImqxXBCVYuk0ykIesjymYTFI77nv/MP/+F/+OM/9mO/6Vrfb2lQ7/vW/+S/6w5G75VN+IF9l65nMJXkG2Es2XTcEkzKoNd1GXCFNEGncitDl80GnvkdRtzivE+S2MPvXpBaPl6hEMjROqDCispN3KZGjEaJNxmfXjJSGdIF2onkOvwjTFwUziW0dMGgaMI9gRA/l4IUcvId7ilKCNO9SxLv3nrFzo6OLLuy5jYEtNp164zhfVE1YtW0gJ68X4lTZaZV2NfotpHwHffsrrUOMeezqQshthpp6P40Ts6BuA5358K/f4aXw6bijkupNmxmz33V+yyXzzs1nGACR+1zW9i86mrm1cVKokfJx3YXYg4qyW+UaJUhtQl/KlORAWuVotXugMoXuTXYokVQtYNaBR4Zcss4bus8465xUz28cwgc0HFDPFqUQAvZCpva5ydupeSpjH/YbzsOBy0h5g/9//x//7EPuwn5DV6/qUH96xdfzo8nwx9jUPziKvlM2rW3YW4dQog4xyNRjAbDGWqzJuENLuKgn5vXQ2pSgwy2SG48FuSqeJqP0AgvEqJpmeOzDSacdzNoytyqJY4IvQslhBxJ5jCGo2oA+aIUib74KIdcCnOqZtTO4wByWuTUcTludjrR5seLZOsI2Vg4O7Hzg4dOIrcq5xZI5G0aX2CCeDAQ2HE7BtT1FuDzK82mU0xunY6BF7opfDv6ikvHQbLV+Tz/UiUpnzHhb7xHSKsKz7D292Eg8ViSe+FeuceVS1dAn541CctZcRxMyRNOWjC7yISGXSSSQtNicZfw0yQEVuoNq7VaDqE0JspBTRh7leu45CrekA57bC4asvrBDs/c5rNTjEvfJSyVtFU/iGqra3WMstrpWaHetSL/brgKjgnGAyIBEjGcaUborzdrFo3G+QyoQ7vx9Ld84IUf/pf/8t+oxd/nfP2mBvXn/9Jf/MtY9/syb3MJZXhVwqoFxhCQim1BkIn5TIIPdaIdLQ3VUTOJUikup4N3qGrQdXUTN2LyL2pyIN986edCMi1naMJUzyMvVimJlJfIot4n9FO4kxHJot3iMpxhyGCpc4my2aqlltdJqIujKQAglK3PoPQHSjcwsMqG16rmHeLVjaKd3n/DVq4+ZV74i9Ifce5HAkBXcZUQzCxO7fI/KpJTf0yhklvExZPTWmebSzsEVILwtCnuwWTzXu0NLGMIqUQEbyd8g7bqc5Vdu2ynDSUZ+zyDWXTaNG991wLJeUvmVkAmFRLyvIyVEDIei9mCDJZn0rISw+9SJNvLc/bY5rJtLqZte3Uesj1nW0t8rS5bFJTae/SWXX/y3W5RuoEhVTqq/FQZ8RgHmWDQEwxr7JaZlLDVM0d45sV0El7JvILIrW6TuYw4WtEsnvtLJ2/2PvwLn/rlCwv59a/f0KB+6sXX0lj1P211B2GteKv/UhXvKEFk1TsgMGzYsFvjZqXQxKlUQCadgXRlErSup+lUbkc/U6gacB3t/kgQl6OQQy2TaC2tiYdIzrplBXEI/u5SBQysll5EzIWK4mPiU44e83sOveTxvC+EAUttup21vFeGqtSBVueHnbb5GBQtvuozgv6QHdx51ZYDdYhqzjIbj5ulNxjMAPKdcPk2wsqAhTi6N+XYFLmVaW71O9yXx7YguauIkjjoMMKozxt9e1BSh5SYXVvO20CRD4PJRXCIQdcKx0eW4v3eUNwacDKtE7o+V+2q3fv4h2z1+pO2sHHdKTxRCiG4kF0cNZ/GqOAyy/kUMj9ma3MZW5vP2HwqirGqvNnHexKuMnMGIoeJHG+98kl76rlnGauA24XTYPxdIxLGTZRBeXzRhDhoJAeWk/Z6bdBvaPGoWzeyRrNqgUgCJFTeC9JeKz79n3zPt//wBz/44c+5ExkX/Nyvw2rxB07r9XQDqOwRm32BsMWiDJ42QwqNUAaVat0ODx5Z+fTYhSmP0MvlQvg7A6kbUJGXJl0Lwkp4qmmFW2RViMLbOiCMT1wFQ5McjzIQFwX3iuMRkDHuyL9LpmIofAzXe3ulHCNVXZIQMZdK2crCAlJY/QjgLfxc/Ezopmx3HI6V4j3Ku6xsXYLHEFYhysNui68mRsp/DLZIr6Sy7qvZhjcx8S4fxP2pIWsCtE7wnElj0iYDQiM+yXMpD17taayGNp/2WTY0sMeXo/bu7XlbxhBUr3X58pZl4E0i8DMQIuAL8wxg6FjK2QuK1JlinITnUZpFYkCVltrcMUX5GYIi6L9o+JqEcMthmziLqwyFmFdrNStXylZuQPpx+kFvYu3KKZ+sz1CJtdI5GDACQPMT03UA/AihLcA4ijq0iRQ1nlvjENd2dwxOm1cltiLprCXyy+lH9279gDOSz/H6nAj1D3/qxbQ/5P2n6WQ8HIsywViuk/cMpMtrzLrcIAgSjFuAQRU+pefmmHC/9RkYxXcpHa0vqYbZgwerJicEB3J5E25aFYhuURIy38dARK7FyxQOhUaAMNeBRGJ0IqJSOKosdKkHrEoKSiMqNJTBZJnoKFym22m5Pf7KVEN3+HwQdMxkEA6xFwbTY2G8LxqYWen+q1wzYpHsqgWXrmLQEgKCFS1KK2R7HWmXtw8Il6EgJDsYwZDw4HEX3sh9Ex6bINhpuWXFzkUFxVIShUY4UcFfxD8FYcKgShKlpZNACGHJBE41s7MafEhOQUi+84mft/zalqXmtwn/6h2Kc4GWKlwUj9KzaLL11ZOxCNHF6fgMLWD7ECJudUKoqrAMj0vwudXisQVSK454i6rw+C60KV+VJAxntLjN+OkHWnjXNVVDVTw7tWq5hHMG3TqnW2rj72PQ82z/7tN/8//x3/wvP/qjP/527cu/e31OhJpfiH/nci6VzvJACXk4huTKSWYKF9zsoO0gPjO3jCyNusSY1qMuMq1YervJ3+XhKBA8R1u9tbOlwUTLAOQyrrmWU2Ja6xLhFeJMXPGYCvP0O67ongdkji4QkInWJPM/F2aVFJUBiuuoAqHL59XrdZcZVotBldYop9NullzvKYVELTOozaJI+3m9DxoEXRnJSIVrGLeQUMgmBapJ1VKJykFijEMurr7jqKkZz9vtMrB3rFIo2YBn9BAmwnj5fNgLZ9O1mNgRChGa0Gw0HbEvt5oXC8xTeCHjGYYrxrluMAzaYNhuxzSfHwAJleJQJJgR4vW8Fz0TQBA1AOH+1BHGrQUSh4WgSsco56aFYxF4Lb9Es3krFCouV6UMPISC6+PIIB10n1CG+o2HLJdNunCpSokYBF/VrkL5Ls+oBX4ZmJdnFg4PMeZ6vZWGzH/32+bya16f06CQlt+rRTTFWZWwTrlgCGsWCe3gTe1W2+ZzEFHxbAZB4UcKbYYRhb1DS/PBSeJ6iBvsYXhqNKqmF10etMcAKz7nMjHUA/ALMmEmDIoGiYmLxx0iCIFUqShZrYGsVOo8SAPv7LmbVh5lAjpqsMNSnpim1vg0OcEQvw+0u8eDLzy48yZCHE7H8yjD7eeaMhJtwRoyUFzMqTnBu7xVvGXKBF6s08GnMEpxOoFXDJRS3dIkHDern4CiWgCGEvC8kaD2F6rOXZ1hQAFoyBSDqWFwpXrbzsoVKzUbVsLzpdASjENKBs59SP4rXCjsa4e1yl9CfDaKxbKEN9eEFuSClV/kvni3qlu13KJNnRo/VRWIj8phsSCbuPAQMn/YZymcSec1aEWBj2PcVJ+GiWB4Y5zRO+m7bfpgqwUZ1yCGrS1bQJ/7U8+UiAeZw6bl5hYtHEt9L5/y616/zqA+cevWNpP4ni4eXsEajypAOWRTvqpFUEbQdTgJhWNuE2Xaj5czCI7ngDLTUQMk6+LNSVvKpYB7JQMZNCBazeKl8pLJqJPFAe/FPj3V9sgglEWZQiC1kOthkPo8mNawtMHBtTsEeRTOmo2e9TBQrUnNeI/qrZQ/GQPbMkR5l7a7J2KoMEjq8cNb5i3fQqpVMAzew8CGYwnzR/N2eHiOQwgxQSW+8A/nxb1R244Kx1apVRyfCzLJVYSJkDMC9CdAkIC2vU+1RjZ014gh2bUxQumCBoZfa7bspNa0Qq1uNcJbpToA0eqExqFLFzCaLgyHYklbJNzhVu4ojxBKudPkGQlvTpyARsqlqYFaArUtxTzkF9XAVuiuRWu3nge4uh053D9m58SK2jy6lAnXUISRwSxl4pZXZQG/E2YiwuKsUs8TUL5atBrhbu/uXZfyGPP9PgbXZ+wn2mjCXS5vXkUte97zd/7+39m+sJp/9/p1HOo93/4nfhC5+17Jynpn7HIX6mXk48NVSCfJqVjc67ft+N5nLFQ/shrhLBzMgg4eKxZPIcIRm0UzbmJcnTXKaAzx9cA7GB84TJiHJyQQZsYzlfnKgyCo8IEJD68CMXU90WC6reEyEDx5OpSEVT4ngQOqBosBh4PIkRV2XYFYl8EX/+D9WnIZwale+ul/bssRjC+5atNgCoI8snKpYCFmIDBpW3x+zUL5dSYDcovhai2rVq/Y3skORhMkrIati6WJl+l+vFiPHKRTOrZYHn5iCBYMLgeSKPusMaozJtWWeCK8it8D8AULbg1SNUe6TialPp6oKjjKuHKMMULor9wkPHasBtKoPlzNMJR1r8E3lScTkmrpVw8tCiBV64UPulygBlccFCMYT3BU/jnplM2XW0K9tVw+0D1LvYBzNqxw8MB6J2/ZiL8P/QlXoXG4v2fBqEqqu46ER2Nxfl5z1KDD2BzdvW3xXNYizCERofYzH/yZX5NC+HUG9c4/8F3/YDyZpUVClRMKAZ1qTagdKw2tXmME2uWrXbcf/smfsOb+XWvUS5Zf2MDVvFatNMHNpHW8YfjTEMSBfzFRUymVTo2bYFKiMaeeuD+QignCM8WR2ni1EpxuSQfI1cBoDUw5GYXJiHdkMdBNRFFNUqUitTlzAEppElXJ6IVDyLPa3L8ajjUqJfvML/2sTfsN6yY3zJ9ZsmmraKVSyXqlQ2MYLZRbt1lizoVHnSallEHlbN/2ju8h8YWyWRDzYnlJnEyLppLi5bMC4SRm7QkIy/1ACU1d+YZ4s3c2wPAg1/zp489wr45Ka2LMY/MSwsWVlAyWbWh/XvPwnnk6JVu89owNuJDUa0C5KMarN0Us8B7t+JEocWuacDn1ylLGXmPF27imj3/L4QmBIvLDjg0wntjSGvfUdfRghiMcvv6SnT26bTt7e+bp1kCsqA2j8zbAMQrnJevOOoxzgLCdgBqAcBB8Yrr1G2VrntyxuaUlInGP+e1s/tzP/vz/9LbpuNevMai/+1M//7UTr/cH3L54CFuYB4hhJFr5F/EVUc1GfbYE90n6ANXu2K6vJq3brNjqyjr2BGjjKZLAxCqujrISrhOfHVfi5jMpJicSx7v84IRUndbxfFYgjGklXWFPcUCpB7cZgAmSMusT6sbIag8GdHZyznskZcMuUQjTw3D9eH7EqUd5dkeIghyftKp279VP2HIybJefeNqG3OOweGS+SMyGVa7TOjFfZs08iQX4Ec6DgQj+a6BTvbhn86uPWTCecR2AZbQO/nk2Ef4mYcwz69mI51TWvA+/aCHZ+ziY9/yeTc4fmJ8wMqkd81nHNmkWLTYt2cm916y4v2Oe6okNKkcW7BxYv3xgdx4cmje9bJF4Fv41hbDDLhlAD4iW4v7TSDOprS5og6UxxArvMh6NgQQO78WwVHvv8U2sVT+3TuGRJRcuMzchjOvYysVDy6Jozx/cx0CntnX1iuNhxVkaZ/JbvXpm1UbDrWOOMRpfOGFBQnJ31IL/NnHGNuE/aUcP76OOc+mveN/7P/KRD3/4V3t5MvP/7jX2BL7XqQFgdor1CzX0jih8JMUXXNQ6rZqdPnjLao8+Y6mIMtJjR3jTMa2VdQlJZgl+JzXtMDFCILgXsByTPA/F8BrCnMInyCMk0LLA3Xt3HTcTjA8wBkaLQfGBjhOXEVaPhFajDiGsW5+wprW306N9t6bW4t9N4r4Sp0rYKWw65cONa8lFB//cfPYrLL20QYg6sgRGg9VD/pM2g/RrcVvEewLEB4Z187fPrE94riMeJijG9BTSOkVUoNzEIfxAfyzEswQDtjCXMw/I0zi4ZeW7n7LO4QNrPXzN7v3cP7Zf+dkft7rxGQtPWfzG19il57/R5le27cEhiq8Dj/QMbH50ZsnKG3b46Q/bo7fesLMWRqDkI4imHSzFBhEBFAsMaijnOmFLewoFpCAXTielG0MEeUcgUatsb730C1Y83r3gnfjzYDB1uSkBgvhTD2OfSyXhnPwuUSbmAUkHiJ2JUgMgHb+n7WcJCaHzgp0e3LdJRMtGzCMXjIDW1WITg25bq1JGqMUZh8gfvbCeixdv/XcvSPc3xwhR2qXhUX01N93HsNQ0XssbMy705ksfsY996Cds55VP2c6dO+YZ+m0+jVczCOrjNAikbcgHtVCDqv0WAZb87zEw2udfK5xaXWtjynkwiUM8vo7lRzDApVTQMniiFial4jT3Wp/CAiwIuZyCdDO8MZmNgY6qFyJ8otD8qEuRfbU11IKulnqS/FkrncKVirZ54xkLLFwCBfFq9bRTCMGo47kF82IYOpasy/0+ePlF2//UL1n5eM+60z4T2gCp9nAoLdgyJtyLQn6vDacYdxyne3T7NaufHfIshENowRuf/mV7+TOvW/za11j+sXe7pK0PntYpPgJZTyy//i5bWLpkFdBPea3rV69bvR2wQitsK6uXLJFZtmZ3Yp1a11pcs8n4DDuE62rVuqBDj+cGCl32f1AtWefkkU0aJbvzysftpQ/9c3vwyi9iSE2eU1jPGFTrgEAZlXxqNVCwev7IGkf3cdAy6NkAoZVMVT0bAKJkajCmHAUcqwcqRhhzgKI3sebRiRUOd9zqyK1XX7Q6f46hK+Pp6AMX1nPx+tWQ9z//7b9xPZ3M/NUOXuu2M3fbcKeQIguAAQqNW9Y537VP/dKHLIs6UyP6jes3bNBFOQ0LtrKwZLvVnp2Xu5Yn/JUO37I4hDUgLoGHBRn8KdcLgGKTBJ7tDVqYsAksWTKdtjGxnptzrQmVbHSbMiGjSshJpahJRI9Q0mewo9kUoaxl4fwy4XVk/m7V1TNN4VZK2MFk8ShQipuvFU5cp5FcHOfAQ7Xgq+x4OL+AcYBuh2+YL5azQHrRfNUd++Wf+wWbIbELjVNrYcvdes9W167BPRqMh9cGIOWk3eC5Qcnbr6PIura4+ZiltT53+5P24NVP2tNf9y127Su/0WaMTaDywOqPblmT5xnHUm5sdu68Za998hPWGgdtEF8x/9oTlp5ftsruK5Ze38LIER1MeAhW3eyCPqB5YIS071XtEx/9OescvWlnO7etxFewdmQPuJ7QJw7CTvste3R6SthHYd5+wzpnGG4cpftoz3ZufdLOS4T4QBKEYd5AJ1WQzC2sWLtTtyFzkGBeo/0Sc163qLdjeTjnbNByyKlM/tm+PveRxTKLFlvctLPzk/gzX/fef/7KRz7m6s5/1aC+9Vu/9Tung+4H+uEkuOWz/AzO4o+6XFOYsOav79vRrY/jCa/aOzbnLByO2saVLTve38Vgqnb1sev2+qMzG/UDtrq1xiC+abH5FfNhmBN4QoAJUqoBQGDAUIEYl6fXhLiielTc1iigSErWGAdQFgqNKL0+4eT8GPTxouKQtHjFiBAXQUHWzvctGAq767TOD1waQGFA+TCpNSDMwW/r6J75OsfWrx5Y42QfmI6AFEcuwVkvl21c2rXBLGTTxKJlJjV7uHti3lTaStWyeWIQ0VLFtq5cs27hDIKKHIcv9msF65SL8JNju3FpwU4rLSvw9+7Bm3ZpOQfq3LDi3h1Q/Je4D3yfMfVGGdcxSIrMP8HA9vceWrM/s40b77RwPMEzPLLq8X27dPkaVgw6ne7g1HXbfXDPHtx61XWw82MACwFCF0Yx6TTB2j7fn1pDvRp479ZCDk7ZZZLPrFXaMS/yf3MlaLXKiZWIDCHoxWIuZgNCTgVU9TBOOjiyWKzY/TuvWbB9bPFRm897A9Gyb2vpiN26c9uOT/ds//jEjoVs1QJ8lPnB2R88um+l84dWO3rj9u5Oxe02/lWD+gPf+e1/pdQ4uSE5n4LQzY8PUWoMNNaZmtStefyWfeIXX4REdWw5PXNc5OrWEh90ZCm/x5YW5uEXAwul8u7I1ebBW6gy0Kl5bKPWOQ90QGjqWSKkZYGJQ4tQ54wwSvgAYv1DjOl8x86AbwSGBTCm5sl9iDwTiCrzoFK8hJvC4SMLTgk7yOxWuWQx4r1C8WDYsBEKRAhWxGCG1VMGvW7Byl3Lhdv22psPUIyooT5oC2eK+8e2t7NjIe5JmWy1WYyAwkdwjmNliD1wKi8TBjouRTzWOju2MZ8zJvyUj3YIF4gPFF88PLNKmXAEmU37hkxY2vzjuu3fvWPpZN6ScJYeZLxwuO8acxQw8OYZRBwkUIuhSatk4+KBVbhmGORfinlBk9suzI1B5CDPvxDEKEGeVrnAtRqM30WfB23ckKqt17uWZMyVyU9hIE9uLNtCDMcmZAVDfUsDCnPQBC2zqBJjhtHVa1XbWs/b9uYK3LlsiUDf5uFLzRqfifF2ERxegKTB3KeTWhttEvp7Fo0SAIgW6ZTZ2qbHUvGRbS3H+h996fTHZUe/alDvf37l/5cMj8Ljyh4efWCj2hkPUbBp/cC8tUe2s3PHbr15YCv5pCUSxP7Lm/bk1VV76c37Vmv27YmNOVtcSFubeD1gogsHu5aYtlAWB0xCFS9q2jyEvYXKaNTKtvvaZywyLDui3G9UzdstWrNStCMgunbw0ELtsvUKR4SYhnuYMYY2wDt2UCdR+Mu4V8EAT2zWBrpRV5UjFFWvZA9ee8vaZzvWRskNqyAj/CUAcpUaYzupNCwdDVvEPzEfnPD1W3dsKRcHVTugVc1yCbyZcFaF4/nCU1tA6U5Rn16QcQAizDo1q+LpUD1kOIqT0Npjwi8vL9m1lZytLcTt0f45Uxa0eJwwTpgQV+lxf00cSAi3e3juQrgqOLQykIkjDDDUDiF8PhNz26gAZ8Kx9slpw2bY1UF1UJhas2z3UJvQgBTPEQxH4F9jOGnLFnKoMUJyRGf1YZiHJzgUf/bhgmGUcVgpjVbXIkSJCE5Qq3VscTFiK0tLACKIeAbvQqH34anaGt+uwNcECBhonN+dNduWiaEkEWc9aMlT19YInS14a1+qcvmXXyr+kOxIUcH+h//ya56uH7+RLt172U7vf8yO775kD994zXo7b1i8fmjtwqHdxsPHeESSh1pamLMekrypdSqUx36hCl9BqtfbFh5wI4V9F/Mz3EwCPjTioQNaYGTgglj3CDhN+IcuRzRq1p0BNE+PzQdSefh3sA/3YMJicLc7b76JwTVRJ1EGn2ugaFqVqrVAkpPzkjVLxxDYMzwasjqCbLeLFg8C5ch5D7znM/cPrdXyWqXWxti1ntiyMkajg6TVTVgUUWU0S9mE+Rk47Y9LQpYVDjoYIO5rKseVQAlgEK68D0WqJq9Rbc3yx2w+l8QIevaLH3/Lds9adlqCy/C2NogqHtcDXYWMfYxBClpqVMeCtNTyFy6p6gKA1pQ7V4P/GWPVBWmHE+0UnjolrNJmRfIO3y9wX+qTFURSF5j4As7QaoFcU9V8TewYJVaoSS2DZNALre1Nx2CHEmXKujOuUsKD4cyOTlBzRxXrKN2CqOkjBO7dPrcqClMbQjMIrElP3N0D/UlYeOp3CdO5BBDVjzHuGNnEn/6b/9lTT+vzHELduBb5bkzvmxs1OA3cIsRoLEOUBxhCMhi13dMKnleyJ9cX7dqlZXvmxoaNuLCqFW/vnFsuGrKbV5fs9LiGQotbNBVxGe/eyGPZ/Jy5Lc9tdfgYoP7alsukXfP6Qr2PIovjjS3CEJMJZGuZIQns+8Zefjdrd3YPrNkkJGqyY0w0t3xeajBgVas0RjaXT+FVIAGosr2Wxls7PFXAldlUMdj+xO/CwQi1pIYV2oHS4F6OivJ6LUNEIf5aA4xZNhWyB2dnBotlwuAmJcIyE761NO8K3PoYkvbOtTGQVDLFZPlt+/KGPXq4a68+2LceRrRzUnZLS1oPVGmuGoJc3dq0CtdyTfkxjiGIEA+BYomILebTNhuNrIozxuBSWixXP6iDUtMtQM9Qw6opU27PiwG3QSopOOXF5BzFWg+1CO9kfPzM1QEGUqhpcdzjSpZDevaOErJe5oM5AflSibjd3z0zH45SxzFliOqn1WDseoxptwOyjbp2mbmeIjpaqLxSRWU8hD4lUXvq6BLh+cYwoIl5mKugd3b/l14uvOQQaj2/9FQmkbabV7btK55+3DavbjApPuKl2gaWHCl+71c8bTdurFutDxnbPUTu1+3h8bnjAo9dysGfQhZKZtzuVS1SJlcX7REwen/vFG/o2+ZG3rJAuhKKh8dn/J651oTaHavqTl84gFTFQNyR9GG8qmen50UmGo7Q6ph21hQIcWuEXK0DthiwTDZtB+cqi+1DyJXTqkPwI8aYYzAF84WSxP0IxgxpZSC0xiWO6PUE3HrgWjZjmbSOt7jYqqTFY2Xe83gf1MM2l5bxM48lmC1kge3vn9nh3hHIM7FwJOn4iPophPgKMJlz2XlLpHAQnKNCiEuHMEr40u79RxYnTqpT8P1H8KABnMgL3DCJC4yJHKvcnsE9CXmRiL1yfx/UmtrNm1dsyMMOtIrQH1gDJxxCmrUMVQPxvFoWYiAzuYz1mdQTyLWWn1TZqR3BqhJQPViMsKmiwfNSC4Mr29HB+cWCOog15F50zmDIryUWHZkbtARkfHl1HYU7ZFyUtwqbzpbBtqE861hMwO7tH/Mc8FpnyADfdPiUbMkZVD4ZvQ5lgGgHLMLABH1h15ZPhXBVDGQ5vwgCbdrC0qJ96q0d+MiFdxwB7apc9HNjZ+ctawPnNaC8Wu3bSalqx4cQVW4km0nYGQ8bDYZsYREieHXbnrl5wy6tMWEQP3cjoRgGhldsXLJMahEIF/+4OJlzMR927WpsGLDq+RFEMmMxvGx5Nc+A9G19Lo1TpPCanMWAsmwigBETbgglPbxr97CG0YYwzgQDP3VLSTeurJtODdXSUpSJadRrKD+tV41tOZsFypUZnMJhMhhzGNE4soV83tStWNnyU4ybG+L5GUwcpkvIWZzP2hbPFyJMpqKgRtir1Sje0LVmvWIZkDmZSpgHIt0CDcajmU2aNctj2MlkyLY2VqzRJRzxuSPCY7VUBg0JgTi3h88tN5WzG1gdVVeutywSj7u8VLled6FbZb7IScvnM+Y6q6ADG+WWq/hQfyk92/z8AsYFzuMoXbitO0YOMn5yXCQ68MyMxUmtYqe1IoirBmlB8/PtCNxp1G8zt3yWHzGykDJ/IgyYE5ZnIG+rc93No/7vsFS+XuSDiY5uHU2LtvJMHwZ2RoyuQQoT6aRV2nAB4moUiS6kkTFtZlOuFungrGhquzeE1Gk79gx4V+3PcbVrxyVIb3vAJJThPqgGYPj48AT/Njs9K0Agy3b34aGdVqv24D5kuqMqTq/bbQKlsSQIUa91HQc5LFYJejNXYuE6n0SiVoM/aUevCvdWEQbKAH/l09ccPD//1GVQKGYzDEnFau9+8opdWc1aFqYZi8xAI5QC5PWYz1ZZiTZEnsEJo0yA3x9FlYasXkE8gBAjOKCQTrkzjVEdnvHaG/cI9YgKXFUnHmSTOdCpY02YtRBBFaqqq1IbngAkNxmNWAlqoU0PzKvpLL8whu+dDtzmgXK9Y/kUxJnnL5Yq9tRjW/C7uLUZ+zaGo8rZ/tADGZ5av9ND9kcxuhEOxtx51fxi4MqLtAAdT6atPwMlCb0N7kkbFO7Al4R0Xu5nfSlh6xiGHIfbYH77dlQoW5jIpPXQgnjnoOYcXxsjtNa6C0hEECsoNuhDHy48JixqJmMXBvXD//kH8v5AACAIM0zq2oay8U5NRfmLmaxduXTJ0pmwPbhzh/DX4iYjpqbuQVVyYo+SsIGIiuXGtgpKKC+zsbbglm08kPJGo20VkKfNhE/BxpAWHPkMcR2FR8nekBaLeWhBdgePu7KxwM+rbllke30Zz5nYvR1UCzc8h6LqojKevbZlkw7qiIkuIpuVeNM61qdfv4dxYbynRVNjiu6gapeXkhhX3w7wwhhK5dpiDOUysgoDH8NR3Ll8hAlthMgQCrxDEKcNb2jgoTZ2lQzuiH3eNxRfmKmkOGp7pwV78+4eqpAQn85atdxgcjumdoUKnaprj2gxO6omZ5B/yH6Wz/Op9TVGlsukrAc/qlYr8JSB1RAfqjvrM7nzoO7ezjFCqGeXluaYuDi/c1HxqYVq1zGFn6kO3FW6gv7XthbtscuLVmxCqHHGKqo5GwX9+DqBd4aJAmFQeD4+bxmcawNETSX81uzXmCu/rTJvGytJIhT0oTniuSc4Tcc+/PFPgqoDS0e8lo8FEEfMF5FIc9oCNVX2EwzP0v/591zN41f96ytYskitym21gq9NiNBXR+Cub83Z49c3IZJje3RUtXQq7ZYZDpDHNg7avaNzV5WQTgWQ3V6bTwZsLRcmRF6zzfUVV7CvakDtD2sPJkw+ofCsYim+J6msdSlJoq0ra6gejI7BTCUJC3x+Ck9ZWshZA1SLxxjISdcW4QtxoHZrY8129s4gm0OXZNvY2LATJlTrX2mu3QYRfQzeL768Y28+LJjOID4u1OzeoxN7uHdhBD/9K7ftH3zwFYh03bLAfigYtkeHZYwu4Rzh8KxkD+CAZd6r3SsqFNSRtKHZ0IUQlTtrs6V4VA8CXQQ9taM3TYjXWlyC8JbEaNQBJhqCcPOzYaeC4/FcubTbjKEGF81mA2GCAAJtM1yrTqifYDS5xXmc4Nzu7h8wyX7TLuTzCoquK4I8hod5cfyh5XJR5wyuPIXIcQ6aSxJeWkrZ9fVNW17CwTHgdNxr3/LCTdveXrL1lVUMATQmhImGLOa11srYzaudNobUHboCPtW7HxWarmYtw7gnc3DBwNBiGJ1WUDxEEIV21cybf3zdu5jP34zgcY1Gy5WknKpkdGi2j/eVUAvH+wV7cG+Xm59YuVpy0v/Zp69aDk9Tw9BH5zXItGqRhw7VFLl9xNSbW+uuDY1yOmqWlcWD20xKFGQbQOyHhAylILTIqsYMC4u8H6/vYMQ1+AF6ym0qqMPXlG1+/OqCK16LEia0ZUsm30RlaBFZ2WKtEb0FiqXSKkkeEHZ6lp/LoEJGdgRC6uQndVjJ5/J8Tt5KdeAbRHzlzo69duuR+RAeXci927tGCFUTWU3a+UGB66Nm4BXiPGrLmIxOkN4zK9daOAqEXfcz6GA0GE4sgsP1rYhx43cOORogabPvwUArhFqvvfDuJzG6rKt5UpXn6tYGThe1pXnCD0ivDZ53d08QERPEh070RCFo5/Gw5ZbF1G9rCeWpgkeVSwe9qDnuQUr1lGdVjy7tn9zcXMcp1T464LisRJDyga/vH4EFqHHGosq9Xd7ctrPThu0f1qE2qi4we/LxlMURDnOIhmQ8CRoSgpmLh6enbjfz4nwcp/dYE6Nqg1AColjAe9M7n01f1gBr79cAyX6EF8tAuvCiGN4y8IZQBlXMZGzXCWcyEtUVOwVBLB1iwa1m66Kcozu1h0cllFcVQnlsZ0cn8Ai4AQ8ZjadACXVEAZAIL6ppms8R/vien0FXIVuE0FcFYut4rIhrsdlH2RXcTtgyg1FmXI/LKnMF6lE7C0ltMUKVhGb20U99Btkr7jVzSUPJZp2tssqD/7X/4i/Y9uolWyNcayFYO2DGEMx0LE7QRwUih2PptO0wqI5LVBogRcS++plr9villbeTj2rjowTh1LavXMJ+IdSglfiRdsQ8gci4wgSWanCxag0kzcOzECdwy7Niwy2Mn9VU0z9jbEp2+/6OVTqqaZraS6+8bsvzc9AJwibIJq4XwslPMUqVMmcxFHcsGsa8iJMFQHvHoTD+NBEgyFwszedta3sDftUhfKt2DS6F3Jyfy1u3CpdjTBIxeDCcVupZla+rS0v2h//AN+EgMUJ6EMHisbfut+zhDrDA/GxsEBJTI0QVc8yzHPeaqDnGNI14wIAHGFGnObGRH3tJ9GwYtcu+b3vn5h8ptHpPy3NV0yOuUO61QIKgXVtZQh2p28pFia4EWTadc8RPBf+qmFR+R1UBKWVR8R71AjggVMwvLloZSR8lbqcgvuVazc7LqC2uzzy73IpKMYrNgSvCC/gnpk2MYYxrZXnBisBsCaTaXs0BxQE7AgnVBLXaajIYqJW5pAtfIogzn9dOiz1bWpnHo8K8p+8mZyI1Vmmi2lIYdQUeMrHTkyNXBsJt2tr6qj08KAP3GXvHjVXbOykQTggV8LYl7vlbvvad9uSTj9n+3pFVkdTptKR11zJzi65eS1LcFbsRGrQzRwpn97zkyoyXCHXZRNAq8LsGhqMkoWuC30KKM2AiwFrZV/Z5PpfDcFft8uVt2z0uuDyV+is8wrnXlnN2eXnePvrpV0CFJeYiaPcPj3H6PlKfzwWZt9dzODrIzL3k8/PKXdr+0bFduzRvq4TWN+8f2wQk31idY/w9qM04athj2/BjnbL+kY99ymoYoKpBdZBALJi0osSTNkpgvAIFbYcPEAl8GJ6iSgWuGBciTxmT8cCahO7+dPrAl/X0vn8wmW7P5eZg/xc9uttcOMAkT/CACYNwCXleLBXsM6/ftiEQ+9RT23AIpLQI4zrQXe/b8kIWmE241EOP+K0cx1wM0klok+X0mUSpUqzOKR/VXWuv1ykqcg8eFvIFnGzWsWVbcC9tg95hcMOBiD3z1OOuYYSX69TaI9tHFcZieOnMh1LzQo5LeKPfFuYidnUN3nFWdoiXyUTs/u456Nm2Cd4wjzfnIMlqGKEjv3KpOEjVtaevL9rllZztwVcGIEOIiW5oqQUkfe3+ntWaEHNuXQfxIFnsPtwti/JiPu3kpAKHyV7UT2FUXT5rY3mN5+jatc0Vi6dyVkC5nYC0Kv/VkbQXpzVgmKBgOjCwm49dQQ4RRnBCUQ1VDqgf7zmIm4M06+wX8U9t7izXGtaSOgEhVGev+bqyGXM1Wo8Oirb76MAJipmXiMLcqNPwJ9/aJ7ypn9fQSsW+C9ULC3G7Bw/eKxSsgpI7A1m7rbFtMweKEKpfj8MBFfoPdsuguqo3uSvUYTA8BhRUiRJgPuC90I95olx46Dn3nvQmYWVG23i1PHxpYcnxnAbocwoZrYIg2gqV0m5VVIRqlxQ711eX7DGgX3vOtNFQUrjeHtrQn7SVlQVuYs8plgDeeFqquTWodCKFLO7CJ5DVhAvlXLz8PBkNWqlUtjcIAwqdI4w2lgpZEQL6idv79r/80w/ZLkbTxctTcWI/ilQ5h2ScyQ+EXM16H6UShHukdAARSnI8RKlgwcdI70++uWOAul1ambP5fM7xjvXVFeu1OoQaFJ93aI92jwnJ8B/maueoaCXC+k6pCAH1WyqfdihyfHwGCjGYGFKcz0gxyHkGfdxvmdoe4iEY5xVbgAsB1ra5smhXt1Zd2cfUJyIOSd5e4Zm1aTZss27Jnr68YK+9edvGEzlvx1r1JuOprnwZW82kIfBy2LatrSxzZ2N4JHIfYaJ0geqm9Jza9SKZ30DUxBAL2sruhfMSjXnWDmHaazMc54xQPCFsa70vSli9c+/AfvZX7lmBec7lY7axlQdskWMhtQEYmbrnNZhTrflpC1yn78WIR0QFuCEqGXOGJoGUMr4w8W55Ley9ujmHAMMDsV4vcKdmVTHg3DecmnoahOAdF+1zPLaytmgb1y7bwKP9XygLVIlyLSPe20ZddbnpJtCoZGAilnX5j+2rK3Z5I09IJNZL4kaCplUmTap2vVZVhhEJWSoTALlGhD2UYKXOQKEcQJl2p2FHpSYKrms1HqZcK9hjK2lCCoOKonGbIEG+9zy1aU+hSF+7e2g+FJVSuGeEjM4IMgkBL1eUSOwzMXN25cpVt3SgYvwm9yyHf7BfBBO0fWFsYZSMFlX1PDe2t3GyvD04ONbRbe6zcqkk6ibCfVYtMkWRtas26g8J0xVCzbkdnpw4dBv2myB6mzCMcaC0dBagejWhDUCnJFxn6hLAJ4RjIU0RbiV1pg2VHXiiGq/Gkkm3Q0bLPUUiQTqZuqjnYiyjKFMe02qQ5e6oY57ACMT22NXVeSKMB0XYsN5Umzz8Vgc0ZPAdjE1hT0eUhINTh5SjWdApyGjObz3DAKNQlzRRBSA5hhKsrOE8ySCAk3NKOAbBj2rFeKwtWwiyGb81bhq8Jez75ieX/iuMIH2fMDIzQgjWW682bAKXWF+WGmoRh2H+QZ9LNJaaPSeDtbnx4eGZ1QhZgZDPydaluZypFU8sGrDdHcIY8vuxG5tO7hcKdTsCZVQpqV0xIdVhBzyEtRKkOowkDYByHR5UW4WCTh7LWNYX05bAcI+LoJwy9xjGVzyxhUcTz2MgB3xANdCX19Ju79odVFkQBSPRoOrN4zOINgYfi3KPoMDaUsaScKG5uRUUXd8+9vIblmWSeAwQym9NBvzy41s28gLlIOJ6bt6ade4FY6s3mu4MG9W1f+q1N9xpTmnfyJYWUZMgWgbDaTBuDQhstzUgxBKWcZAHB4RkUCqBM12Ct5WZ6FEXlFYiEzUaCIQRD3DTadAeEKJd9zuoQaFSthZOp/fPZ3KKc7YI1cjAizYwGnWb4yZx3qDlQUUdeOSBP331c++wR6Cpcn1n5Sb3w7gJaeZS1mSMk8zxlPfWCcvYvRNIAxxCu2d0LFwuGXAIBDnif2NIOQAy0SYvQjYGn8pq0Vp7UtTpT+mWAJbDCPkiY28GKHdWPAHHeZBbd+4zgAwI4UPIpNMrtYThgQxOQQ11N2nAFx7so+BOi4TDliPsuyhBdbZdWkpbJA5H4O8lCPEbbz4EMhfs+eeftKtX1y2fSBDvQyiKPt6LWpxopT1gjfrYUnw/i4GoE0sM77u2pH5NU5DI73JM5wWUGWqxhSEMxh07h5coiehUGAS806nbXD5p2gw6t6DWQyGUXBjjGrps8oNHJQaZQcerFjYl1fOEjgQk/qI6VP1Co9yDJruHobQg1zyc41ZTuJ1270pEVEAPdU7RWGyDdl//jd+E9F4FxXWKe990iroO96lqEwOEvUW40GZQFdnvHezZo719x6mSqM0hSiyDs6o7y+ZSztYWs/bY9jKGn7Wrm5dsFQrSxzhXl+Yv1uxAvRZ8J48DKnURUmkKaKmSkikIXq92oA+H/FwHY0dRm/N2g7C7xnh4FAEwQPXbfASS9njOy8tZC2Iso1HYmlW4M4opCMqloglbXk/aE88sOUVIzERoBXHEEGLCx31PMKYwCjMCr8R+QDn1rfc+cf3GYpzQtoHnavdIq9+TsnUDICKonkvaqvPWw2PH/uOSaJAz7cvyzZT5TbmOHypk1+/kIKsJrU0hV5U8PDiq2Gdevevk9CKKZXUpZfViAbhG2TGIIVSdykckcycziDy/q7ZAOopMpFXNyB7w8NqTtpyO2o3NZadEU8pwQ1SOCDNaaA5i/CvzaTuHbwjqW8OeWypS15i5PASan+NcTGYZmB9D+pGsU+EOshxBoioL5dXUF6kDOmrPW6M7xCgIy42+y0pLSCgMx5DZktzq21Tve+zV2zsQ9SOrgU5ScloB0HG42m7eqFaZcD4D9XWMUq1DqrUMpRY6QfijCvuE+j2QYDRC3fE7Nca8CsfURld93hNwVY82b/TbjAv8Zgyq8cypWAC+inILQA8YpySGJeVzcHwA6mDA/E9pggLPo0VobYqNwDsHo55FIPtxHDWZClsYXqYOMxAbOzltWKOJ2kMFqjKiwxjEwnl4YRanmlksADmfRS2dYp68IB3jpzOWdSBmazhc9H3NExt/M4yHBxhgbSFMIHdfubNryUgcIumB8M3gVjO7/bBoWytL7sZU5/3M00/ijXVrqgCOh+tgxeoZpdKNWGbefv6jr+L9Ed7Tsxrk94iQqhY/QooZ0K7i/UA0ZI8Oa3C1KHDPDTFBMhrlWcogknpGBqJ+e/PuEXHfb09eySOPA9bHK6M8sLYOaOdLGEVzeesKBjmzX3nrmEnCuHEC9VbS7o4Q6CrO1mKi6oQZhwZwGSHrS596k5CVs7NGhwHXKqFKiOE/XKsH6VVm0ZXEQGy1VvjY+jxIilFByDsgpVpr3713z6rVFuonjbF0oRIBW+Q5FgkVytYfnNUxbAQLkyYiXwVxFCZkCJ3exHHDDfjJcBK2j7++b7twtX0ogsqZo/6pPXvjskP/Nkp3BKdcWZw3H3w3CfestJsgiurOghhuHKMPwsvKqEMdGo7s53PU0E1ipT3tAAAht10snmbSGF8lUdUKqd3sWi4TtnmUZIxnPTit8iz8vAuXYl6ITThhyIJeLZVB0jtqS60uLVPzcCmlRdL5jN+3Oef/q+3m0P/E5U2X8Eoj9VXLU8TLh0yyBm8CKQxCxOPQ+w0GdMzkXLl21VDqdrJ/xIcpV6XSB02GtkKbHSL59UAZ+Ala05KQ8ggDmCTkLUBya80mntSwNpOmHSXarHnODcqrldEecqPaT6/1uGNCqxauJdW7oGcylQeez10xmJpHqN/U7mHZKciTKgas8hJ43dXlZdsCSZogpYfnUFGdznnxAfvLuaRtXVpzlZHaQbLPAHohqtrpoV0j/hmGyH8BPF4HQEtRyYiUld9YxRgxOG3qVJ3SjccuEVa9CBQ126+DuCB2t85z5mzj8rYdF6AIKEfl91WiMhwqw61jTTBuosMinG4eNG7yzLsYXwujL9U7bvu6cl9KSqqR/zFGq53G2prvH4Zw3oDtMDZekEYdZXRKZ0cLvOXK201aV2xhecmJIRlkqVmxxXzUImEf18WpGV8lTN0hQ5DuCErN74XfMuYB0Gclv2BZ5kv9D9R3s9UeIaCChO6Zy0+6A5y6ftBsaGVAo9+d9X1f/cTKn+42uultBrcFFJZ4oMe2V91i4YS4qcNscuGkRTx+qzBYzAY8w2+5dNaGhIW93X2gVa2TJ0jrFBasSkLC0+IK8bwNEczxK4SWoHa3RFFYV6yP2jqAQwx9EasQdycYkAb2pIjiI5yJr9XxvA3ivusFxfVnfL7WyO4+OrXluUW3zUrqTKvzZ3hkUFIXVaZj6quttuVRanNI7wGc5+D8DOMOuRB8dFaDk8HVmASlDLauXIZrRUBE9dk0e+aJay7R2Wtrjx/3HcWbIZ7TWdgRZMbSqdIR3ErtH4+OT+3pJ69bFKNrtxEzUIK7uwWL42BbG4t2UCzD72Z8bsl6kx4IDAcEQg/LNX7bwySGbSUdtoV0zHFNFe2tpZDw+TRhJYuqbfL5ZhG42EmN8SfMr2cXbBkB4I943RZ1n8pk+BrxAAflkvWZN/Wk8kwDjEXLzY/yf1rBUDFhDKcJM49afI9Gtf+SUAjyhwJRSHiDMN+BHugAJJ6dcZrLwbOIVmP4bg+BMwJotN1/6FUpzRgVqdDaA8mmx74/+k3P/cAzjz2ebkFu1aBiPIQ4Hh0Q2rLEjR5qY2w+PKcPZKthRMg/sbnFRS5UYSLCdnBwgFoZ4jWEHpDtKoYZSyacpNc6HhZh/jDqZmPNdG6Juti5Ld2EzQa/V4C4l/C8c6R9LoE6I+gcAPdaR8sQ7gJ+cawIxphCRkfsDG8voBZXiOmP3bzGg1QgoVU8C7jOi7DP3Cp4hBCpgj01cN05PXOJOhmUSl3FU9IgFmNoyysLeH3XFgnnQ+C9gbIqnVbgktr0qBolCYkQd+Wx3aMz+EaYSYanwdW0mVTtg+LhgJ2cqFZ8YDXCw6Pjmq3PRewdzzxmqflVDCLIfdZwrrRtgRjHxbrdO6m49oXvedc7bH/3nkvQJrNwlcU1eKoXxIKGoJKVg8qBUsppHZcL9uTWmqVAjSPGrQj3enBUc8ffqmdWuTpyKnd+Dq55aQFF3HAGqbVNHZV2TshUxcEMtRvDANX8dQQHDHi1nHNxSujMp4y4iivjTsmpli0EQKiMWRUkKvn2gmBjDKqCAzeaI0RWFFNRstPqvie38t+NQls9LaCYQKg8BDuN4cQwBIW4CmFoHo7jR+arf9AlmH84mcSQTvCuAJwmZLcengDmHsunknYNqL33aN85hcpV5BGVRsuVBOtVLJy7Nal2C2NjmrQDJsTnqLFEPuGzrfUMHg3aJVK2gtKBHrp/37r3EJkuroVf411eEDGTTaLIqvbE1gohSfXQbZfpVoc2OUYd9Gu5ElZt1UaZcAviTWqN6Oca4lnrIEG327T51VWXe5vB+WQA6hyn7rztctfWCdHqyfDwsGSZ+aQVijVLR1OEAYgryvDsrOAQIJfPEhaGboH9se0lu7K9ade2t93W+Zdfv2OPb69bD/RUH84av/dVT19ijMN2eLhra8tzoO3IHqKWgXiXOzsqlFx6RKXT4oBqUPLc49sWSyXsl1+5DTk3myekK5Q2EQ4KQeWaOGIIquGzEMRZCeeEthGh3E7rZUK11iP9lgfh+ly734UAjeNEAYxmACflSwV3GZwoAD/U1rQO46VVFB2+PQZ5xyjvKhHk8LQJHfI7ceIHuuPxyD3fC+/c/GP7x+VNEcljiLMBk3GQQtt01Fk2obU4FIsWbrUJcHEuaUFU0RnKoduqosSi9nDnEI+p2erKMmpxzj71+l0mH64QwPhABjUj6zMhWoQ9Jb5r+SAKV1OjjPn5OSYZuQ3x1XLD2tqmqwBV9lvby6f8p1rzMqQ5DMnXcarDqdr6qLgM2Y5y1M5h8bY+obXWk3qJMiFd3jsjDGesiaeiKd3ZL32tU+KB83NhvH9oSe5PKlECQOfSCd0W0jmb4/5DTIyK7RKQ1gkccodwqf5PYe7zynLenRlzl5AvkYIe5091VglhqFPGCynebdu1tUW78/DAXr9/AI+M8Kw4FYpXClPVnS2MS3m3xy+vEQLhKajC0AyijJMFUdK65kI2RfgJ2tJ8xj7w/q+34/0DW8HIl/MRl+taEClnbLRYr16bE5BSn18EkXxcI0a0KDO+Qy3GYgxaM9X6o0600sEBajIicSByrTVaryotOiBmBOEx1nb4tktI++RA/Y5rnlbBwAn+bhFb5doe+HE2lnzk21pOfHenM9qW9w6wtrfuH9lDCLWfm7u6tey2Hemhh6pURKUFkKb5zW2HSM3SGQ8279bgXr/9CK/3283rl3iQkb3jqSethhEIOlXlp6anAThTdi7PQ/mdWlCmWBPuA820HadQhuPAo2qg12A2cvkvcSo/RJhPJzSBTF79uh+PHNg24SoBwYwhn8fcm86f88EDdC5cuQEcM2BShwnu4bknnyCUHjPvPAPXeO87riAIRlYFPbWgLVXrhRuq53gI4ixkaDDI5/WarSzP28t3992SyVwsbkuJiEukqpf43f1TlzMK+AKgS8OFhGXCcRRqoBqhZJznJ7wdnJbt5o3r8JEUYUJdaCZ24/JlwhLhOjS1y6tzhB/oRCZpeZxUqZOOauHHHsLV2NGHSyjT7Y28HR0cuuM1VDK0++jQMoxBEg4agw8l4qAznFRrewN+twqvq9dAaJ65N8RpR+JbAUJ/3xogXjyO2MrEMYoBancJx5qg9rRONwO5ByofZy46Nofj94cttwiuJGm9q8VpogX8UHpbaYxkMHxPFfDnGbx0dS5h73hs2b75G56xKohyDI94eFgAdpHDwDuIaCPIaWusAv2IFbRVCAWkPW1zmQjEMgE3msD4Q8y4z21+VMcU7fRQ5xadRACS2ubSvDvyQi0Ic0xMihvGDzGwCeEHNMR4lOGOoA51eqYUTbM5BqVQJ/EYYYb4HtQquB+pveCu66AbsirkWM9BcLNpJ8nVqe7eKWqQB6+01S/yYtFby0AhmGQYmPbyvkMIeYlQUS5WXNVlua4SlIa9fg9+iCKby8NtUIUR7lEiwc+E9BijkIwTZNfisypYO4RZ7fQpQZ5joTAeG7FHe0d2/PaSDSADl1w2bf/WecHadq+yGaUTvEz+jNAuRJchnJa6tpTJ25pycaCyepzXMY5HD++Czn37+Ctv2nGlhYTPWrXvtxIOtIAK1QpEEGNSVMkIVUCiOoqSO4cPEWUIhSqcOy22ULVwH8xBieBwGMOFIhwet50jxXNRmweF08ksynfe7bZWIjSLgBDHUlO3Edxai/DrIOd6Lm3ri5Fz37seW3rPZOT5yie31vGspNshsXdSsjSe9frtXWsQy1OZKFJeWWCVrYQIFzm7v79rPozrhsp9GWQRzabyKyDao50TvCUEYW1bjVD45NUtR3ylzHTqgvpyhiF66ghSKxUIQX6bX1h0BrThSn67dlipo4waLvwp5s+AfvVJV9G+tu9o0fmxjaztw+X8WOpo7Lfnbj6OulyEAFcJj0FTA/cwobqMnD88UqlLyMYYYB4upsRlFpJ8CGFfggyrzGSO56w2UDDhhL316JwJ7Lv6rHmkdhspr3aKc6gxKWetz42B+wfnhMlOBx/ScRZB214CgeoXJyBc28hYsdKxE3io2jk/vrngSmpuP9yzLkbjw+BdHg9DfezyphUZQy0qqyJTR5Cpa42OeI3KOVAQ9VYdPtm2UmtqH7l9ZsVGj0mfs/sHDYwWkYR39sZeK1ZRhkn11hq5k0RHkHBV1c7jbOlswM5LEH3CoLaUqQugoo4vOOaeoCZds0VQtK0mcUobZWM4CsKK60QJzeqCXOJ5atxjAEW/jHhbZfx8M53MMPwF3/NPrl4+OG98IAYRVBOte3undvvBkas3Vm24ir2U3b5y7QoTl3IFaOIC3WHPTk6RzFd0ipLH3gL6VXt0bfuyI7BZoNvP78pAkqgArYh3UQptZKyaZqlOm1/Dk5J4leqiUSogjDY8NHiqUzxOfAZ2zUSF+P2Q3YDUavv3/IJCXcBKIIqkdVAphWiCiSzbMmoSADWojqUwptPTApMiz1UuBv6AESspqmI5TZ5QaQlZrATf1vYKSqoF52o7hZTKJTDuiVNjajKbh3Qrgat9fftnZ7Z7Xuer6Aiuds8ov7OQzzHxPQwUFbe5higgHIOg6nGZAUFURjwajF3o0JH5Smn0+GyFUS8kuIlxquGtEPacMTiH+6ygDIudke0en7udxeNRzI7KHfvGF561brMOqpQhzF44FI59VoV1QpECUs3aQDKzWrXvrq3lmDRK2U9ov0qIVXZdiUtVmvr9oGAcQSOOhQjQnsVAHG7oUYm1VjRAc+8Y4j51KZ3TUsOyIu7YQxrjDPP5cNZ/7HvnteXwSaHxJ1W8dnBUsFK5acsLafumd2/bY+srePy8Lawu20deet3eQGndAbWW83NA6cw++ek3bWMha9uby5Dgjj3YOwf2FomnHsIWXjyX4QGAajxP11emXEfjq1FFFRndrDfdxKrIXmtD2TgDMJzZo9Mq4UDlvX7LEZ7W57IYLQgJmVUG+BHyXR1Vbu0U3fb3OAYSA76Vce4xsR34gOBb0K73P/v4OuQ1TnhUmXIbJRu0DZ5JOzl6fZWEQKQh5atLeQYI3sFglTttiG3SEdd3YMiqm9bGzwDOoGStBl7rZl1imQ9PXiTkS7rf2zu29kSNdHp2ibE7r6ntc9/e89RVCH7FHpwUCJGoIhwsC/ocQfp1aPVljFWlNRE4WjYOBwt5nXgY8QyqZ/8MHFWHIoUJ220cQwnSLcJPnAm9tLLIM0VwjATixMdzDWxtQypUYgdOyGRI+uehJj2teU7afLaQR5sMoBuYoHiVREgASqHymVZdZTEz/h2A8100i1X0Ep3RcpxLv2CkfkRALB5EvXZVyvRDvq9+5mp3NRP7y4uZhAVnPru8kLGvfsd11zpazF/rcyrSv31nzzbzcVsA9tRkfgdvufPoAF+YYu15IF6FWw2bgSArS4t8PjKW2KzEZw/iqw0QqgpVVWfTFcuJpHvd8ohqo1U810IHf+Lhsb2yV3CxfYonq8FXiJCAX1oXMqjdObtnoMpcyoXUbDpiTz+5TYi7aMF4DCKpBlqLmy1tO2Ig/HC7cntkj1Bp6psX9ft478xuXNt026m0A2V1YdnuPNhHOcbs3mEZcq9mFoRYBveioVrEbVvSGl2C8BMHjeKJpBWkWJHk77h2yTZxIC2U1ustQq1OP0jYa/CwZ25u2U24k5Kb+8WqW3rRVnJtqVL9uk7Emp9bs/1KxTIoOj6aScOhCCntAXIdg1NiVyd5qkI1T2juMCcznkGVCZVG1TwYmdI86jisvumqIRdyKEd4eX0OdOG54Una/avVickADgQH9Hr7zFfO5SA7vFeI7CWyxLT9nnFrgEZ6daE7Sk6rgb66NCscaieyO0eZ+0v44bX+6F/xffLWQfdbvurxH5jPRMKrc0lXeKX8TBt5rTCjdTWdJycyrcVX8ZkCYeI+KHFWa7sGo1vz4kR4LAPewYvSqCpVVKoBVw3ltghJ1sZCnV6lwxa1at9AtcioMkl4GwOqE7+VfGv1RnZ9c9OuLaQsqnwHHGYOzvZVT183P+FPu5lVa64uvypv1eTNcV/LGIR6WzZBQy19KAxpM+gSakg7hV9DtlcJV1vZsK1k4E6Ftq1nEwx8wO1eXt9YtF95874VCAHa7PAVN7dBhJZbHM5lM444MzTwhIC1CNdn5bJS5rZzcmZp7bTFmKI4RR6DvwZihEIXzcl0YsQ3vedZe7h/5iokqyqFQXIpubtJ6C7Uiyi/pGvmcQwCarWhNWwyvgVXCYHcI+RH3c6cUhPkgfd9FaFZvEp1aF2MIsf4aC+fTpYotUExjC7qVR/TGZ9XdzustZwV4AFUi96oDHA0JWunjJXQLo3JeExn7mg5q891PFCQEOpZfRW0rDQG+TKiABh6C37ocoCIsukoyLUntpBK1//S3/vY30Dsmf2hr3z820C31QgkTduQTyrIaw/WWa6hBqrwDDwD9aBNoGE8U1xAJ3UHQnE7IWZLmT1+acHe3C265NwGFq8m9G6LE0Z1dWPdJf64vBvIEL+bSetYUnEjDyoizkRhyNxgnwFZg0wv4U0riIQ4/EdLKZvzOVf/fFKtEzZUu+V1wqFNyFJeSrI9wCBkM4RUoF6LnWo3rR5QOirVz+QLxVS9uJjUMgOEmM/bgdSr/2ejUYcbdO3luwdcO2jvvLENMtfs7t6JffNXPGtxJkSHGza1ZoVBaNPkvR3C28hcWkH8RAcfapFUzzyZYvzxiyI+IcW9nXNXUameos1W09KEoUWerYZDbi4nCZmE7kDQdncPmaysLeBk+ne1O7a7x0Ur8L7+dGDTIJPtxQFBTAmPHKR5kVBZxPCL3aZrjKEqhBChuwJaTeGT6pvA0NsZQkf7GFXhkUnnceCmQzht3g36MKSBkDXollb64x4IbZbAUL3TMJy5Ax+bwEFnUAm1x9T6aRFHGLn9haNu5/WPv1X5EWdQ77u29h6fJ/i06oR1GsL5eZUbVJ4BJeZBsvPwahXj9wKJDFQJ7uAlpKn9DU5iDzGqRCLMnyXQIEJMz1xUH8A7FubnzA/MOkIMhKrnpkiqdvx2IKDqb6lNECLk4lhuizRKTmeVnLRGdlhtM5h9JntiOnD51d0T1+FEfEFoGkBZLczNWQojUm6mWSmhLAkB8MmRyonxKOWzpnCnKIMWYSLEaWJwu1fvPALdsvb0zavwMJ9NQBRvJGFnTMAaxpyIYcAQ76cu5e0aJFYlLko0anvTEOVURLYfoKjqvRkCoWjvelJNRGa2j0pWVWMDma8DhVRzrxRDEmccDAnejOETW8ugJwS+M7XnbmxZljFmuK06grvgdNub806A6Bi4aDLqqjZVCRGbC9tLbx66vXera1mXd+r2anZQ7tqbByU7g8gvLszZPM/X6jFPXDcfTruafu28UWI1STRQyke5KdW+lQjbKinWViitiU4xKC2zBFQ47RlZl3kAT1w/CB2CPYdI84B06rm5d1rHTmYWSfl+4ZOvVT7oDOrrn9q+5PXYN/f6OmXJb+sra7aI1c3jNVGpP2C7xyBWCWlqAq3udcySm6ggkv0MQq5jLRJ4Y4zviWOopHVVIZJw04b7qC2NPEoTokrMPjF5RAjTmXU6F07nwPEWhyKqhVK2+RHo0WGAC9WWvYH6vAc/OsOYZ1q3i/ltKUNYnYzs8vKyZUCcWoEwwe9qM4HSHF68VCdqagFWmycUcmfcwx08C7C19z3/FKgycjxqe+VCaOyiiDxjn23N5XGqhp2U624CcoT9NkS01uFZXAeTGMzKZ3uFmit11iQoQRoOJ+02qmuE0UoRVdWglTC9jKcv5UFcjKqNcat9UICxl8Hp5wVERHfQdc+thGGX8B2BNgRwxqLq9UFiHsfSCzgQziROc1JUbX7XqeJP3TsFwbQLRhUYXetBxuf5vFKxyfjCTzGmHuOt/FGM5x0iftxZe6CVxj8ZF7VJu3xZG0Ekha7719zNM87aZ9DR5geMOhgTbVFqo2dFBIxyeamc70dfern2kjOor7m22o+Egt8vDpLFkFT4LrSY8aFJSKoIpPbuN5QjAVJPYP375YpTZ2vLq3asmmjk8DbQ/fgl0CKRJqz5mVzgFIGgmmYpG61Wq2ZJHCrMDerEI5WYahkgjsTVsoWOL52iRPKEixUI6juuXrJVeM8G3qxYra1DKvWdi/kgwpdduFKbv0xK8rwjO7czeJQ2XoyBTykS9WgSMqouSrmuj7x23zZyGdtczfHZY1tK+t3uF+2mWV66BBoOrdAe21tHJX6fEEy4FcFWI1NVi4rwrvO9IIYqZ1LOaWMpa8UyCB2AZwiBUUsVpH6LkBUHLjXQOtRRYaeMIkoSBucxshMm5LRUxih0bjIhG6KvcmDtzt7jejpdSwdKnuFUhyBvOB0C0YMgcQdlhTMQyhMoPim7GM6pvXrd3hT+Rvgl2vhQdxGQdYw1JlMRiHfHwrEk6jvsOBfIAI8ClQCCQqkLJRkQztSsFYSfDVxxYQSeqWNSFAqbzKP+lGIOhMa8b2xRQmw2E/prH/1U9dwZ1C/dOTh/4YmNH0ClhSNYn6oWtVuiO+MDJ8oOMznAcB3rUA1QvYexMbE+cPCte/s244abPPBSMmaXVuf50K6rBdKe/UKZAdd2n6nyJ2qHjC7UgjBk3/EmQoRO6ryAYe0N07EfqjLQqZoh7qNLvI/bUxtLthj12eNLS4iAlK3B0+YyWZuD1Ks5mEpHtP375LTCoKpxWMLds2J+DqKr1XIhlhaK7yEoEiCrdhfrtIUnHr+Gamrax1+9A6/y2T7i4ON3HmIoQ3eK1DqKUopTteTaeq6UgUi4Fr3PQe2SkpMEk1gq6tIsO5DvNOgirnGGwWQI70qy6nSqI/io0huqG9NZvwPuqdSsY0igObxEu6O7fL4EihbMjzDAw0oZYZMBxUEUHCYw8EOqUWIQf5FxVLot41QLcQwLbqdjQ3w4ijL0C6h27QPUMa8SD8NJ12olqUwMHJ6qn4nGKImqkh0tgTEthL6LVINyhb1R1y3lmJrEacWD6KDFYNd+HA0Mn6r/v/7+zg/KlpxB6fU979l6PhH2Xl9exMOwdiXbuh5gG4/uA5cDrjwD2koNnS3ntT28dxflcUYMXsHTz85LQKPaJUYxQJ3CaajBqmXza1ZHndRr6u7CQzBo2nKukKBWPDp1WwaldILSCFq+0dFdXqHaEO4ErNabQ2SsBwNKWxYvzONR8ZAPowjyMKgXjE9oFES6EugcysrFYtxLCnKbJjxVa/Aqgsw5BL/RVdF/3CHRzlEFZJtYDmPdx/iHWhYibKYIBdcxpksoyRHPo1aJqurEniwDmVa1pPpgaQ8gP3YhzEf4vHpp0+5qgwazorY/RZ57nvf7GHwtx+hIM+KMzYE864tz7h4Ozwq2mIrjTFNbyc85fnlcQOBAtNPzeXt0UrHn3/lOKxdKqMiY3biyiYHg0FwzCnJE+Sy1PRIZl0Em4TspOK0KF1XnrtOr1Ju8B2lXxWu7oXr/li0wBipEHKhad9J2giVEyFZjf2+Ah+L7IV/CdWHp4DiiKtpmo91D6t4ywflqdcSWx/uh1+7U/7ns6FcN6p0biSX4zTerSH0286HoVLs8RGrzYWOVsgasjOs3CIeqLLioeYJI8v1rK3nrNku2lkf9EYu1lHJpKe3qkfp9j/Ny5VySIJiOr9fZebL8MJOijRBq9KWiNXlwAn42Hc1caFXLPx2Vr7Clpl8qUpZSVPMv7VxZXl5yv6tS42a9oZQYAwCVxBh8PLDUnhaetbyQgh8oxXFAeE4hFvy8WUtA58WK88rNnE6xUg4o4FC3jxBYSWjAgXp/5KJfFo6mA5C0Vqg1xJNCGcXZYBJi9vT1TQQCfLA7JfRV3TPK8VTFkHRLToQbJqII6iXTSctxb5Ney/YxyBHhZnN50SncIJMvQ1TZyJPXr9qz73raPvHGXbu+SSgmNN6BS758dwdJDyWYm4cwNy5CJPeTjkVtibFWAvLOXhHHitmQ+VPl7Hw6iNEMMVoixcTnNkg0OjUMLsz8TplfqElYpTKES0Km9heoBLzQGtsDRBdchOtGcaIRht3CYFNWIvxVmWPA4IfvPGy/JDv6VYP641/3VH0hk/nzOaBXK9IENbgHPAC+NCMWzwPnyuMcM9FnxbaNsPgx/CeFRS9l5wA+j1twzeVUo9RG8scx5rCV6wO3gp3FA/N4u2ByPNJRsYQ1jFHn1gUEr3hSlD8VErV0oTr0Rr0Jp5m3ON6oDZ1aWxsSPkUQRQ67eE0dDqNtSPpFrf4rn6KsvORMlN9RnU+5qSYT4m8eJHTDVQDsEQ6efmwb1EDGc786UzkTz1jSGwQFk7ZbqFuDwdVa3e29c9s5OXefrcy6HFVkXYnBW+dNg6u6cLh/XjH1VdDG2BAhIZcKMTZZDOMy6AvhxwDbYw8TObCnLy/bnJqB4EQKjWEcaxEEniCM1C47lU6hmKeE0Yy98vpt8xExdJSrRIhOw1KnFVWoqpRElRjq3STB0Mbpwzg6l8NYdCaySnhRuGk19VA1GFyYcdPPVXatbV/YvczHdHiQqmM1fgyVy4KrA80YB9RWdt7ENbm2KBGGdYIarrQHSiP94N0HjV/bp/yDn94p/2ff+Z7vL5eq8WK5R6zFpLiBGjetydY2aLWn+fTOEQoNQ8ObVBIcQDK2W1UmJHDBJeBC2vq0OBd3zSC8/rjLzej8Xx37oJzHDMkqdaHem6qr1t/HhFZlYSuS+nAy5W/UMkdIMsXA5Tk6/1ft/rR8o/JcdzIUYTgYUtqBEeC9yv+M9MW1dfKSOpw0GeQmfEcII2l8jLTujjy2sbbsFlXFtURsYxj4mDC8ls/agIF9Y+/E2iBkh89uMdi1vtl+tWHHhAB82tVqP0QA6JSIsyIGpy1dcKcjjFxInCfcNjDmx65smMqIuVm7d1Bwew51frDKT04JgXF+Z07VAYwdF7YGfK9YKYGAdRC+b8fFoo09fntOzccgyNoeptPucglUNg6RwtmboK+WWSriX6hIdYTR0gk+ClfVZvExDqWNFqrC7Zs2hEwYR9fLCjRVdapUt1ZGuE1ElA5chIsqColndZkzAUytZxP1oYCWCAn73dH5z79Y/GvOiHj9qkHp9bU3158m1Dwp9RXyoyYwYyUdhVSHwG2FQRVRlCLRModOPHp8c942F/IorbjjAtrVcnkxh3cGHXSm4wqHbSYKpGO0IqBI0AOJx5N1XJpQRepGmxdlNKVqHc6kbr0diKdK78xNuMevv3ttjvdh56auadoe7/piYggyWCnTJCpJ27KV29JCs/iDuqxIAUldtgmfx3iWjq1VnkIHKKqKQAiVijBZUZ0An8AoWnb34NxWcCIVAuqkcKVGJkysaoG0lanWnVib+1ibz9rlhSwIDUozwWoe8djavN1Ynid8qZ9AgfuVNE/h1R2eCFHCGChFcIxyUxfhXl81TMw+SKstTnN8XncgQTR2KxRq+spjuXuUY6kLjtIdcwltVvDC6yIgfBTD87idPbghv48qG7aR9KhbPkv16qrGTGYwHu5LaKsyZmiYEwmBIP8C1bQ8M2HsdfCmqnCrHR0OSWhE9ZeVUwMYRFUyScDDP/tX9x51f8oZEK9fY1AvbK+2GNA/ITmp/kWqJ2822naIQezUOnb/pIqFtpiEoeMq2iJVKouwTWw9F7ISD90jZmtrk/by66DlPBPcb+k0Ki/IFXQHJ2sTqdbIRBqjGIOy8ToAO8rkaY+fNhYCMni3FmhVZjGFuAfxZLUGbADHhEmIvHImmhSlHmRkWsrR75S0AYDP01lyMkO1S0xzbdVxqWHYcbVNGGxCxCN2ZWHOSlwzi5eLg0wISWdv96XUAZHvvL7lWvJcQ6ysoS5bhOMRRuxBYdUQGzGQTc3G0vAUnZJ5WG5ynbAzsCtLeVdstzg/j7ROulWCc5BSh2QvpWMYD+GdSc/Ch4qoZB3z30H260DEvJaFQI0s96zjZ3VOsXibdiDptFGtWOg8nsmkz72AKkx4q6UtVYTOlDrpYEC8RyscUxCl2gZZeCZ1Mk4mMi4TrhJANczVUXBq4+gHmbRGx+CBZFrv00aN0UXqAUcbwofrKE0dzBlmrHo4fj4b+Iuv327tvm1Cv9ag/vIfWj/stQN/EkNIaodpCRjdgS+dgSYPjqtOHYyJuysM/mY+7SR5DentYVK31+csoZVwVMtBsWEfu3Vo8/mIxTGGCt87r9VNx5+JVav6U2RVW5Fc/fcYKCZEaUdrEH6gs9hWCDtKH6jCMsqTKlMvBJKx6+DoQ8j0zsFFZzflopScE//qM+DqNyVj0uq5+hyJs8nT9SUDfXBcQr7X7b3PXLUckki12zr5M4GHa1SV/dW5LlrqURVDnN+ZTwkB4Fe8b5HnX8mqkC9kT2+vQkZ69vpxAT4EYkG0lVrRUWAL8CB3BAk3pvKgMc94X++DH65A7Of5ebE3cQjawCi1zcxDWAKYoA91GxLqVR0hI9GyVAPkGYB+ERDVTxhLouS86us0AUF8ccK0HBWDG4PWPOs8PLZ41uA6QkNoNvdXhWf1iC5RIsjuYQmH044iD7+rEmA+e2A4rjoyd1z+UZtqPaCVlL/q9FWf2WB+tq9t2+H+6fHP/lL5L7xtPu71awzqRz9yMP0zf+CJ+VDA855ULsyHN+0tYr7yLR3xAlj/aj5p79hatusr8Awg0IPCKkOe1bXtxro8GAUA2VTD1uef2rQZD1hsI29j8BwGTI0wsvGkW9ws1WquSXxOBHSiNn6SoT3+VEOyKZOn1oZtDFCqQ7kRHhCOEdbE8w2pOx2XGgTdtMSjvt5imzo1XARU7YLEBWX4ft6nzrgBfufO0RkqLGrPXFmx5ZUMKNx3HG7MBFabXT6zi1QvgFISD6AqhqSQ4schJBC2CGWXCFPoIbhPwrbzGTsCqfcrXbdWph3NV5YXXCGiarl7PfUv8FuZcezP/I5DbeEwuUTCPnHrgV1bX8AZMHjeJ6Wby6agHBG4KaTNi0PBVXwIHp2kGkOdaatWFMWlMK3+W2oA2+43QcsUIR0lSbjuYDgzD98HcGQ084iDKsg886KA9cVcDqEyqvboQU2E3AMcu0NE1s6kWCJodXiWTnbVuCgtoUMA1NAkmfLbg0eHIK7v/1soDn7xwnouXr/GoPT66ifmT8qd8Z/fQQ5/+kHB7p3UnceoxPNdT1yx7ZV5Au7YNvJxCFnPHXeRTOfwuKBdm09wMyJrIRuCRF//zuecWujCD9Ts9axbBUq1PUoteWT96rgCWEdBGME3g6Z2yXqpIjOJd+soe56e/wWcl6gphTiecllqfJbJpNw6oci+jqhQo3m1yokCycoTaQlDKY8YKKDSjAkepyUc5smuLqdBh6AzYi1FKG4qAyzVVENQHBGGNECHx+fWx5CHTNzt3VMQrMxzt+zNA5VJ15mwqa0u5PgddfHTLuAVe+fmki2CLDLoLpN2cNZkHDBcnlFbsJ5YXXQE/tWdA9vUhgcMNBuPmM4UHg51Jg5OglPnM9z3CPWmNtnikjhbFzKlLU8K8zr19LTUs+XNDGMFSfdNLIfTNxs4CMjTHwMECX4PGj/sTk1nNWNVbmFdgKBt9UoZhBTvRkotoIqhNQnUvvJ3WjDXlre5RNxyGXUcHlo+H7RGdWjN2uT/UmkMnbr77OvXGdS/+fRBuVHvfODTd4+WK3CEMTJ1iEGItFVQOI9OK/bgrIyqGIIKSWBdUndgNzdTDMQY0t53lYt1ZizlxdMi3CccoKgNh9yzQoqQY8JNKkmoTLVqfKQelNhzVZsYyGf3/yuO6eGH4g78fTBCVYJa2qzYhixGIJoKn8pXqUOu9oyllCkGqcpwKSVNxQPG3JuO8NdpAbtnGDbwf21ZmfaY7SMmVPul35VRq5/AXC5PyFQP8wBGB/fCaA4q2kDRtcurOZ6zi+cqx5ay+4Tfw1LDatyXqlfVO2GK8c+j5NAG7nnexKPV4Oy0Wjail11fU7+AjL1y/xi+lbc8TjWZ9l29vc4Z1jmCUVBRClDHgGjThhA+BiIpcQy9cV2MS4TWtx6e8T2VRrdB1QnkX6RZDVc1fowo4Vs9o5ZSOUI4v8/YaxtZvwMVYMzFzbT2KSRVf04tAGsTgc+HM+BJ2tSZds03tHEUHofRhrzRlz7+6sX5Lv/H168zKL2+8+u+KrSWjv6B99zcsueureFJKD1uzo/3lDpta+El2jTY6jQcGugBb17SyQltV6KxkPRbLzzDWMyWQbbZDGse4XX5BPdJ+OF3yicli2DxqTm1K9QCbNit4ymWqWNJk4d9bf8Ema6dFoQ5LfAyIQCI401hJHEY14pGLhY3tY1aTbEWV+YcOS+Wqkycqgtn8Ko2oQE0BHpm/K68rAZyaQFc3V7OqryXn63MZZjQqEXlDIiAqytpW8Eo0N0Q+ZrN8fcnL60Q4uKE9bg9dWmZ6/cJdQ2rgnJLWdWqqxxEi8gj2+O6cr4eIUNdbNTSWbXYXZDhqcevcr9de+PBkT1zecOWUcbiX9gMRhQDgZNOrXXhK2r1LR6pMQgGcTYEEvNt6ifag9NOfRcnHWhN7uK8QW3tm6EM+6CQzxr1EbRFPc6hGWW1OkwyEKA9gBHCmdVETKkFrXc24Hf1OgZDmFfxXKWmpRhVh6CWETGqnFClQzwc+6E7j6qfvrCYf/f6nAb1f/2Gmw/yQf/3JyOBsNBHJx+J1d8/OnLqyguPUP3xZj7vCuPacK2nN5YIKVpKaRHSAlZjUkMePIybjER91uKTCp0qHoLcxcjUlXjCg+umFdZW5/PcOIMGT0HUEkIyhM6EvblzRIiqoKx8yPgzu39w6loCin+kQmEGA84V9MFLWgwoIXfQdaFPI67DgXSKk7YuaXOpCv6Ecif1mqlWPo5BxtJ5mwSj1m02IMkJvu91qQwuwCB7ebaBPTwqu7qlr31yyzYwQA+hk2jC9fr2kdcfcLd+V+Lzrs05VxT4lTeuW61W5TrmCv1E+rsgh1Ye7p+WrAGHSEXC7vtaW9SyiEpvsyCrmoHJgEYebVSDv6gmHOTwgpYzxlfv1TOptbafm/DPgjifhFDNfLxHrZLUaUYN4qCGViXMNnAgGZpaQKt0RsJF5TVSsjrZoTvg2jiRkGkw8cKdtF0d3pgGmTtqPXCxy0UHiauCdjKd1eOh6Z96474+4de+PqdBffBT9/vf98KzEX8o8LUeeIMWbiWr1QZeJ23OzSW4eWJ8ImtrEGromm1hEGpsN5ny8F7k7zBoo57HFhdSBh9HlRVd4TsWZOnljKtjKlZ6Vtgv2ubCPJ4Ax4CDqBPLHJOmov4JE6c1sQKcQ/3HT5C2DTxdf5fSUntAQTtjZYVSzXaOi1aGw6gJlhZntbNG9e0Km8ol5XMZVxiokpEUqJuHXJYIdeFU1gKEjAxeySM6JFEOx5fMuoTiCE7z+LVNizBRAyZTBwNI+mvhd5F7V+Ot7fmUXVpI23WebQ4H1NG288mkbYJaX/3EZThm3C5tLNo97lFVGn1CdwWSrBouopIzBIbGKWb1jtC+uQ7OoeZsMThnmWgQD6vXgPKCGIeXN8vwMQAlekso5EMEjurl1V3m4pgO2B33WkI0SdSo2nTKjKsdpbbMu6x5TbtZtAQFJwPlVT6US4F4sYllUbLqQzGbBCHrhDsYfgx1iGr9oX/0wb0POWP5916f06D0+tYnt26NRqP/FBXlD0ZAJbwhhHcoo+rDGE5OzoBMQkehbs9f37QciNIh7vtHXWK4dncgUQlVLdjHcNCxcqFhPvgGDNotHwx8wHVlYGvRDMQ6yQQA61JxKmBj4mqoLcX1ecJSBrIqyZ1A4XgYYM+IAYE/XEJtqVpBx3nF4B5NHufNgxqeNoHQgoIYlpBEJ6WPkdfqgaS9gNpQsXdQdCcP3Ds4doT02ta6O0MvwWdpP5+I/9GZDrRGAPDM6kswZNL6XFt1U8haC8YytgEPSuG9CxDYso4wUS2WZ0Ko6rrNDxsreVtbwtngKjro8SoE/D1PXjZt/T9XYRuT+UiNQ0AqddeNcS/KBanySEg0DKtCo48qRdEqJ8W9uY4piRBhN2LLcLF3PbttK/mY60PVJkJ0JqDQ2Oc2j7brVdOZgNpF0yASHJ02Lcg9dnpjyHfP7V5J5hK2sw8v5vnEQ1WPpsqMdBpxE53ZGQq2WO7YmUqHQ8P+XDr6Pa/cQtJ+jtdvaFD/8pUH3e9813Y+mYw/7xUKEFrU6+gMaz8uEx6QympioS08T15eNC+IUCoULR0I2Y0rV6yDWnuDSTM/0Awb9zOp4gSSsPFAwhLBmAX5XgZvqhLXF5HROs1BZFdtd0J4YpO4r71jqh4oQ9J3TmpWa9Ts3Y9t2+uPTqzUhKu0hnZYa1sdqf7Kwz07KrZcm8FKu2O3uLdCZ2aFctMenjf4txqdRV3ddUV15PNpu/dQO3+XnDLSAnQVgq1Qq3IOZbwTYeAVgqVm/OrToKUL7fZQd13t5fMj9+OEdOUzdECRjmiN8zsq+kdXg+Zzbk1S3ZNFhp9YgRhj5PPppEvQaleN0GWEaLixPu9qwLVynodDjUGfgXp4gmaJ2cXmUu2RU8jSss+Q+zg5OoS0T+3q9g2QRac19E1HkeUJV3/kA19p19ZS9sSVFWuh8JQOyKYh11Gvy/2poZwa/asXlrrSdduQXnkgfOT8VPsFR7a5mjGGyq0AMBVKlv6dn/yZg1/NjP/7r9/QoPT6k/+nr3ojGYr9ec94CEz57A5w/Ym7e4ydx6mZ2/unWG7Lbl5ZsyGGcu/uAeEEOEa6B9WGEDmTiSWseF52qkWbK7W1eghhnQslLB3x29LivCsGE09TCqGDp/Yg11EmJaG0P0j0kM9VW+kx6KUEo+oO5IU6+FFd5pS53SlUUFkoIwzGQCP1K6rjheqzpJIb1RWpBHZAGN0p1CDxATx4Ee8D1xgpNS0VZ9G5eKqGFHFXMlBFeSrqI/Lh5dromHCtf3SqpkKKUn1T+I6WQpQIVfHdLBkyD2LBh0Ho0McQiJUlFFW5bgQnBGxdBak2faoUV2e5qET46WuX3BGvA20c5fO0aBz0EY5AB2X5lfpQtl39nGrNnh2eaofzxE7OO64G6xSHFi/sYOhTjGEFo7q8tW0ff1NbsDBGuMHi4kXYV9dAUQKdS9jqQi2YCzWCk9KLxr1EDfFJnekXtcOzDqReyBzsN0uj7yo1upjY5379pgb1Yx95o/0NT6znS7Xm86rUUy7Iq5V+JqBUawGBPTcxqiF/uHeEMaBsQAidXuU8IRQ3r2QnH6NMuJYyRLm1RpcPRpySUh1TJIg0xjFOUWbqgRDh+8ocv7pzar/45o51Jx6L4PHvApmeuLSE1I/b9c15e3priYEJQHgNEj9vcVDDiwE0uh0gX4ubPkIiMp5JmKLUiJfI9ibyuqNsH54ZxNt7jrCbL45XnrrF6bXlJaufHzvVMwQdTgtlOEnLoYp2j6CrrEC437606haY0+m0Ey0i1CWefRdlOgYFw94Q96r9elrN8LgelKp/KiMKtHNknrCcY8JWUbviRzrQcnkxzRipTaIqJCDkypFx/+cgl3ak6Dy7PqFLZ8fEfUJRnHCmQ40g8Ril+iO4TRcYyT5GdufwzG4/ODMdqNRjLNQfdPe46tZLF1C1VzYXuK+6KzNWxYE2olxeT5mat2pxWl3qVKZ0UkD0xCJ/560HZz/5tnl8ztdvalB6/aF3PXa71en+uRFTpf7fqsc5r1Ugo1JlIeswSF/73BVXQOdFvuo4D3zPcvGgJfm3mncpJSAY78JRlNRcz+fce6TS1KjsHBmsRWGl9SfCVUe0J3Z//xhPyTEhF/2xm62+bSxmbZNB1/H661xb25Le2jvhZy3neTpexIOUFinPap0N8qzVT+WqwkGPbaon0xNXQM6I3dndJZyNkOmoPMTG1Y1lu3V/z+Ww1kDOYU+Nt4aoHfgYKKU9/a6zHb+rLU81Jnlle9s6oIwUZBND9RLyhcAe+E8YxagF5RGTlFO+Dr6nk0R1NIh4maoNCto2jypWt5o419WxHtqYEA6q31WeMUEU8fPV+UWrVRsOebFJjC4Mz9E9KQ3SwWEQOwgk1ZCJa/oYe8WoqtsFE3Pj32b8+wilfnNClJmAhMwqRhRDNemAIe0e9vmHoKnfelAJIXQ0koTHwm0nk74nGPiu01Mm/Dd5/ZYG9VOfvtf8tndd8xycVr9OZalv7p66uKsdMVoTUn2zF5Kd5iEWkOfjIcRu2EatpZlcjAjPKZbKFmKQdGbMY5s58zOwU8i1S2TivTp2VbtFDEWiberKhqsB/gZIodyQNhgKZfaZxI35OUesHxye2KODClypz4Qh4yH1EQLvt3zVk/bs5XV7cm3RFjFqdRNWAlB1USpNubmxhFHlHTHPxgIosMdcpYJO1QzAedRaR03otRShEuVMLstAe91Eqb1zG8UXYiJ1wngJXtVF2r5+64F5hkzqLGQPTio2wOjy+ZRbGpKT5OM4DvJKiWGtGqncRgvTCrUz0MUtocTC9tjNm/BGQg7PotM/dcCRyldSEW0NwbQwdKk1bao9KpxbsdWwFoasHSrtLu9H5SldonC4D00IJxlXwmsdrqlkqkqm5wmb23DGfDrkMvVaBFb4niGm5nJhlGjepvBE9eZEUym2mI5l83s9/+0vf/LoZ51R/Cav39Kg9Hr2idVPHxxWvjuTiGbHWICShSpr0bZs9VHSxmuXXFV21ze1jYUU0jWCR2qLc9gV+K9gbH5i9gTSqobuamymfprad6fSUm3fyiLrtRCLO7jNlWrOMO61UHk6V4aR4XoqB0knI9YlZCThFcpXXd9csmevbNq7riw7wit1mON3lnJJy8WCjuwG4RSq2d47Kzvu9/D41N5xbcPUOKNImKqUKqZ+596pqhrVTL5tfSYnoqPflMzlS4u9UptFELXHe7TRoFIsOu40wQm0+KzDDY9BLm2X14Kueotqob0KsiiXk8a4FEajoJdSJBEMNYLhjglTqbl529/bJ3QrYRu2Xe5V6HxpcdHUiVmFeUFoxwi01WKK9lNrdUIbSGS4KnfpYCAN7iUQ9lkIJ59B2Mco7jWiggdHOT0+Zx58tn9WdGuV6uGunk/Kl+i8YSU1ffyuurSIs6kWzuv3Poqv2h9/440Gk/Cbvz4vg/rIGwfjawu5h5DBPxbBWyJSbhjDU0zUtfVlyGER45m4pmCq47m5ueyQJ50hLAK1iaDf1S/PodYe6jw6HjTiQ7YyaVOxT4ZDO47150xoI7DiT1UYzGXTpuM4VPezko670OLj4o9fXnF9lNJMSqfTAjV6hI0kE0+IYQJN4QmhFQZ1LsOvnnvyml1ZWbAwyKozfStNLQhP+F7OGUmU31leVItmxAASXSXLXgykSQjiUUApkARjUM5HCUtoHYah0w4iNha/xKOX1paseHYGCZ/aOupOJSNvHZ3b4vIiyA2qRxN8foBJnIBeYVvKpBEFZYxzZugHO8YIVfvFYOJ4fDbhksewAMakprGqBFUPA3EpFSMKmdVNWekKnVFcweh7qLxYMuB6jA47U1AoCfkOIXz6bkOEW5ME/XQquza7au1QVSUqdVHO76hASOUeiLimun9tUOkPh3/0X3zw5J5s4bd6fV4Gpded88qj9z526Xo+Gb15c3XBMsCgzvZV04QqquLZ61vWwajuH5xYDJRaWsi6QrUQqkXd6BrNLp5ddUsP2rygclzt5u3gVTJOVQOodEWNHbQPUJlskUx1CFF+RDWHPCMDANfgvY1628G5dvOq39JUOxGR0moZpJ2s5WoFDxxbOjvnGvAfnuqAIq9tcl9pjFOTo8ap5XLF1HPq8ZvbhB2dB6zmWUwEjrOxmLNMIuaQTf0YVFJbfrtxqnjOiEnSyVMp+BGRC4OLMskBK1bbKMh5hyG7p2fu35F4juci9Ix7iA11XFFJC9yQe2xwL9pvqF3FytGruLDG54VBKaGEnlPVAXmMV1uiWtCBIE4ljhiBcmh7fqlVd613hJbqTJPgXrtN5ANiVCW/JaVkCIUr2lxKqNa2dOXJ1HNCz0KQwQEG1oKiaFNGmM9M8tkT7/Sf/esXT3/dmt1v9Pq8DUqvZ7aWPhXzBv7MjfV0UE0jAmEGEMjMITGbjZqtL6WsgreoJ6M2W+qoLLlzFmKtFesOnphi8tcXIY9At5BGNeY6sFHZWm2vEtQjbvi7QH1mqhRQXbta6IRRjSos8/knVofjKI+jZRVlniO4VEQ5FH6r1qzb8pwO3UFOnxQIJ0oGYrCoyTbSWYvRNzbX7er6oiu9yXF/2YVVwmjXTspFt4ftuWefs6OjQ7zZLC6D4Ro6TQHl4ZZ0dO9qQ6i+UdoBIvKvlIgO4gligG3XvQWpz/3fenTkVPGTl0BIRrzIPRyBfCqtzcSTjvwenleY6CroRvDieQSvZdRiF+WsMdDCtXYFKfOv1oSqFdNKgraEq/5Lqwzif0qrTEEwdQsUNdGisNSj1gJVgqOqWKldlbgUaqA5n6cuN6oCqfLvLiGzi4JdSyFKBqP24UHpW4stHeTy+b2+IIP69KOT5ldd3xhdWc5+Y4MH1cr7YjZqyxBXnaSp7dsilzoJyYulqwuKCrVEMgEBPEE7guElDEIStSeD0Rm8qytLLsOsEpQxvyc00Mndku0xJkVdbNV8Q6UVyiIrySZvk6wO+NWDM4T3I6+Z1HnC2xil18HL59IZfh5gsPB+jK3Tb8ne7AyEVJ+l+WTQNtdWLZZK2Vmpakn4lBdU3N7YBFUhxANUEPxEFarq8FtvqE943+0JVC9KGU4dYrwE2VUDjka3abfhQGqcrxxPnGfSAZPJLGgd9to2jjTpQ/gJedIgWm4Rz1TaROiqpvPiplrL4xG5n4y1+zoPpol871lv4nOhSQ+hsmf1z6qDPMpN6VAh1SwFglwYAz84V6vtqBu/zYW029voDYDmjKnqqvT52WTW+kSMY5F5wt0ClEF93/vuEm78//qndyufc4nlN3p9QQal16/cO/jEH3z+yecms+lVorglUSxqqafVbslynZSuuux4gFDB1VXbHeE9SlQqI1sBWYZdQb94DoNGCNOR8hooFcb1+bmSfyF4jDZuanB1TXcEPAao6kttTkgRntQjQY0idB6uKhtUox4CNdSVFixxCHGRPQbCeY/ku4r0styrDEqTpz5VfbjK6emR6Ty7PKgRHLfNxwWVD2thMGqHnU9Jjl8sy2jYxEu0ORSgYtKi2AP3z+fIaS4v520ZbsdN29rqOoHP3PEY+h213FFydIHP1oFLZcJSgTCqtIjqy4+qqpvCmEHrDvernbtCqzNtWCC8yrkKFRm28XkeOxXaYRAqhlOXOgHQCLUbwAHVCXAxF8H+pnZQajjlmMR4W9CMEu/XSoC2YGm7Vwd1rq7H2rE8BQ2j8cCHPnnv+P/GrX9Bry/YoPRaymf+7Wgw/u65TCY9wAiUjAyFkq4WR4ua6iq7c1QAmoH3SsX6isuEikgmY+XzgkWVRcHA1AtJ24HOlXthUtTQQSWw4g0yOK3Yq2i+CRqelxuun4AOhQ5DJNWQfYAhJJNJm19cIlw0HMJJ1QiVhH4TBt/tHQTW4xhDTm0MeU8+EYUY9zGQhNvRm4JzbGKYCyCJlul0ULY3EIa7NVy+aEjo0Bk0IuTa3l0D/dwGAMKaGnX1CCun5Sr8qmpry/PuS+QlhfgYgYq37u9crPwzPg/OSoTskGXzXA8neuPhoalXwxiWCCS4Wv2ry3O2e1B0+aYVENyPI06lzLT9H46onk/nhKxPEUrf2j9nzFV9oeQw4gKHcH23JloeAp0wbpWwnBW6IK4WfONw2YZ98rXdX31+NcDvMC5adolH/drpdDzy+7+poq1NX+DrizKoT90/6HtGw4+fFJt/IgR7VgmG+ifNUDo6hVIHYmd1KI3CFMigkx+1f06HNaq7rcigFoO1D981yeBBtKNC62TiE0pSBgJMYj4L78HQ8OQZ3qREoPJJIpJeJuwi2Qj57LbdVxrjaoIa6uqixKCWK8TnlNTTQdkhjAT2Axow2agfhUEfk+Vl8NVzwc/1zs9L+CshAYlNRLIoyBPyBu0Uo58jJIrfqJRPtfUzwqMOSkym85ZdnCd8x21xHnRaWbUMKi/KJE9kuHA/HUurysvZaOo2c6jGfp7f0dJTuaTlHz6PcKXwpNCjsp7LGJaWrIgGgLmOHgu55ap0UkfARV1uSVWoc9CNdX7PHeEGq+dRGN8ECrJLmO7isAM4nE41hR9Ne3AuVcgqJCtE+pwCVE0VgyziP06nEu//5Ov7D96e7i/o9UUZlF67lab6t1cKlfoHPMTseDphB2cnNg+EehkMZaLvPTi1CB6n2qU4g1tvVh2/0MYEd7gihuNnsjLEcsNHtQVdR8pmINpr62suvmtfm1b+lV6YMFp8FNckjGIcql2vcU2lDfQgczqwmfA7hSAMUSqS1uqXpAqFcCTuiKuy4tpq/fDgwHRuiTiftmi1Mbg6XEUVLOo+ohLiUzw5Fk3aeDCwe2cFu7S+4lpO6/Rxf5CwHE8TXLSVe+rOL5ZQUUgTNIcQLIlE3J3bogrTCMhyaSljc5mL9otxDF7lvO968oadHO6Y+oiqL2kaYq0iRZ0G9TiioaU2RPyuauCzEO6nN1d45rZrRXlpIWn5pN+24HQqkBtyH2UmRTRB4zyeDRwnrbUZZzW0gOsGPCHGnntZybgUzf55jTFJOWRTmVIyFP6L/+xXbv+Em+Qv4vVFG5RejV7n5XwsunlQaTz91u6h6+n01BXUEkYRj+vQIMI/qKU67ybQ3wZZ5kUe4TZqOjZFbdzf38OURrYwl3aJQHmtTg6tVusgkXZq6CgIn53gxWq2r3bJ4hEnwL+ScSroVyjTdibtybtI8A34fhLDQhxAQFXN4HofSSn5ueYIQk9Y2DvWeXuqsBxj1KpKHVoa2a31RWXKdTpDG/IfIHS1MVKFJj9DNiQStJpdV7NeLp6BLpDsIYYMghZOz1FLDTs9ObXjgyMbEIKbhEk1cFNf9Smhcsh9hUCSAcaSTDIW8Dof9zUZeqA7kOaAFwRrolRTrhzYM9WGVvV6gDeBrgG4mJrNS+l6MDZtFdOG2XoHrsg9SljMvBB1eJ+aZDDsrm9BQ1UZ9QGCA2EDjJ3Xuy5t01ZzOO6rPR7/qw9++oFrevHFvn5bBqXXt3/zs7+4c3j6dR5fYPUaA7a+nLPT83O3cUF9xfeKbfvo7R2LQw51xJaPB8jw/WavZXu1gk3wHLVonhIStCtlfiHvlNz+3p4Lf9qB4iVsKqWgHRjazq5GEIt4qIwpBQq0mVjxJiGcEpuqkVY5iCuZJW7VahWXI9ImA5Xn+kA7t32e62rb9fFpyS0nSQElCQfqwanFcH2+a4YGN4l4VcJSs1q1zAROQByPBWfIaxBZ57C0MCIpQj1DHGIeB3EWFfYwFoXRlMpxuM89CLRKc5I4mtofVjG2dzz1hKX4TBnxvYMT21pZs4PTokt86vfVdK2kXBIOdVotWKVedYlRbauq8v3904qNCVkjVVPy3OXaRTPZIBzK53a2mNuqde+Q34X/SeWpdfW9U13Hbwkt7Xgj9wgmf/Cg8OurML+Q12/boD5z52D47scu/wxY8IHpZJrXTuKzYgXPhKvgsbtHRR7kHKjy2Mpc1raXV6xar1hl0nPbtKS+1pHHSj0TCSDhOjEUshsJgHKgBkYkQ1SORTmXCUScOcMYQgyW+pUziSgyZX0bjYYLJwqnKtdQPkn7+lRkr0y2lKL6JqgpaX/QcYRb15jjvrT9SYc5ajOqSpHHMzElUAFD1xrlDINTM1p1TdFukAgGeojAkBEFPCLAasUIZ8TYpiCg1ufU9kdtIedScVMDEYbEbeHXRg7t/p3w7IPu0C5vrFmnXoIUa2v+wK08NHG8rZUc/Kbn1kTPER0xniuDapWxRlDBBpKp8kDtFAPwwWaj6niQ8oOlNhyPz+AxQNyBLSE0VCqsgr66WieCSF0ccBmSHgl599ut3ld/4v7pr9nB8sW8ftsGpdfD0xKo2fuZdDrx3c9fX497mGzt4S8Uy/CbgV3fXralpZCt4iVpf9htA6qP+i5/c0MEFm/TSwV82pauTHoA7xLBdsoNj9Ikq6JRKQPX/IpQ0mk3IO4Zd6rD4vyCC7HqgTmHWgNG3BKOstGZVJqwqjZBfVfnozeqjklrYQ0m16UhILYis95owi1o6xhZXyiC8bdc97oOcloludqWpTaLyvz3QTT1ndRpETr+q9Fog7BzllLKwBPGmLVtqetCZxZDWMjDueCDanuk41Xv7Jy4tMTdoxNXERDmhtXiR004JPO1z1Bnt2QI5Urs6pgRKVTl8dSETOmMA1Tj1tKCc7g8Dqg6c1WjZ6EG/XYTZ5uBlHnI/cjVrEtsaH+hMu+qT4PPnocjgW/46N3TfTcJv83Xl8Sg9BpMJvXri2sf3sqF/sTY4w3e3T1BeWRtfiVtvsTIkjFUCsgywsBwXWdM2sjpg5u4s40ZHOW5daDhGK9UbkQhSXvxxIVy2TQkcmTaYq76JS1wpvn9BKR55g0Qtsp4LQOG11Uh15Ly2tKtDrphkEPbtbTwnGDQtZ3qIuWQchl8qUslUVUnlYDT9DD4iB+eQ+hS01KtJ7bx6iWpTj53wucjRlzeTJ16VRiIsHdNwtRKSGXMynCXUYYKy1pm8fOfRIE61EmpqdW1OrbsFevuVPRlRIw20uqsmSToE0EsJBIpUwHhDYi4CgUHILEQV6itROwyjqPk6Vw2h+E3nEFJaGgN9NrqvFaIUHPyEngloVXheIYxqcwmytikE4k2Y/NNH351582LWfztv75kBqXXbqFQ/IbnNj6ayy3+kcuXLvkH9aJlF2J2PmraRhaJHMswaOp5GcQovDZCmby6cx9VCGEmgGtiFc+UKFRuRDXgm5c2LI9H97otvBuVxs9Uc6VFSyFPC0QS4rTwQJUQa3PARAtihKBSseQ8WX0RhFwyphPIssJETod3M7Da1pXN55z8Py4VLR0OIeOrfL4H8QAvQTV6UXTaEXKxI1mr8DFn7NrB/Mnbj+y1/YJlEQHqEbAPT3H5OO5X3d5U76QdMeoG00HV6rNd+gCkUIc+Hbe6PZ+06ysrPAaOAgpri7nKVtQ65xj+5WFM1PijPx6Yn/frVCpxRZXmZOCgWhXYQsi4dAqoE+B9G8vLpupVfVapfnH+oJrlq+9EBnWcivrHrUbzG372rV3X1+lL9fqSGpReH3pl93AtFby/vLT67ZN+1+tXJ7R80lJ4RnSsk6ESGIZKOfxWgUOdA8u5YBp08oEiM8cRtOyiw7G1azWbzQDLykYj1bVqzoQoNKm64axUcn+OMSblZLQMMq9FaaA9l59zbRkPDo8tw7U0sEmUnBSdGpipwYYWP8WvlHEPE6bVRkcpDd3Do5OyO1Kf27SDk3M7qzZdFlwooMqIIfeIGLHLoEdaBtAVJ+M5ExkQAv5EqP2KZ58EjFUl2uD9PrhLh3AYRlHGeE/QHR/ilnpW5p1KC+IE60vzhHM17CjYxuoS3Mjs7s4xSjaJ0yA64HRJSDQf70qc87msy1UpZaF1S5XurGBM4mJ9xhcPsBzhPBsi5CVD1gLxh/3JOJNMfc+PfuLWF7Ss8vm8vuQGpdenH57cGfSOPhpfjHwnXhIsnrasUCib9suVmEz1NFgh5EXwmCiDP0EKa01LYajZbmMwOjlAXfTgWs0GyBJz4UgokwFZ1DJQZa7aP+aOUCPUhSHlWjfzwMPUdJRfhgdNXcY7lUyi9MouJ6PdtMrTyDBVI67v7eztu/CkHJVb2uF6AKjz5qBPfMtsyHX2UYNCRjXsOAL9liHpouHXVuYIdX6rlspc02MZjN+DApyLKTxra5bPPvnmPbfRIp1OEteVzUY4dEdWUeJVwsFLeGY86s06SNtzjV0vbyxZrVx3Z8yoy8yDo7JtLWfdIdOqQO1D1rXtSieBdTE0LdHIUU/goDqw6OrmKoS8a6fFguVBwSvrGbu2mW/H4773/9f/9KO/ZbHcF/P6shiUXjtnnf2v/drtfzub+r6tW2jH1QpZ23heBTFwVnhEHCSaWhKDEvmMMBBKCjryjfrSUVqS1at4m8pwG3AEtTaMg3A1wojCo9a/1P9Ru4fXl+ccp7r/aNdls3XuXL1SNZ35prU9dSNRQwztvNGmA50CUOTneaR5jHvRwY6bEGIZ752He3Z9fcWFCalHcShl31W+0gANPPCkdmfkGqRqW5XOG9bBkkFCoxKlFZxCzdgkHor1psVDQTvnPlUHBZ2y80rT7u2fuJ/NLaQc6gVwKHVlqcKZQhi6NmZc21i2Cu8VGdLKghqJbfO9PsikDRlqYL+e0+FLU3tUbGG3CBZCuJqyaRe1GnVoW/5JsWGv7Rbs9KR0Xq20vv6//hevfknD3P/x9WUzKL0++qmD8695Zu1nquXe+2KpcL6PV+koMJWsypg88JQkhqRlBZFd9bPUgYxCDm22VIMsFYCJiCo1oIyuSoRVy60Epq4jRZSER1zZXnfczCOpDl/xouHikZirdNR6oxBN26Pgqa4U2DXPEJfhK6iF6C7ICHoOeUO12bezszNXDaB1xj7KTkdSqD/VfD7B/elEFx+OoP7sKlcJu61b6pmg2nCR3yZGrFZHShMUUYQ6R1lVqLqvFkismqaNlQW300VLH5mUdkEPCcdaiwTBiIerywtuF4o2EKiiQNvJDos121GpC0al3b4bIFaHm359rwhXamOkbbcb+PLSHGq5xvcadmVjXQLoXqc/fv/f/cjDWxez8+V5fVkNSq+PvHJQfvL6+k8Oep2vbbVay4/NLRLX/XbaqFu7PrKteSUotdal475QbXhUu9l2XEeKx9VEQaJAdkIeE8GXEpQ6L4Uf2Wo+46oJ/GHCIuFCTU91/ZqWUTAId/QsKCIjUA6mRQhV1zrtUllIxy0NQukoWZ2jp31qWjfTZgI/RqZ8leqP1CfJQ4hSNaV6H6hgLQV5XwEdVASH1bpQqqM44oS8IPwmn087ZdkgzBVbauzfJ0xN3HpmJBSwd17fcMd+nJTUXB8FuTjv+Js6y6mHpermVTuue5WRqO4+C//SQrl6l54UeD6ccDmbMLXHvrV3auodqlNSdaBRmvvfVp8H7r3Vab98fS3zTf/tT730JUkN/GavL7tB6fXGw9P2B953/Z+O+lCATOam+k+OpMYYHPXW1pqbao1UlKcllzpwnUpnXCpBGxpVoKf6H63uK3Mu0j5RCpEJThHmtDZVLJddklAKZgxqqeGGsuVq6N4dDp2BCfEmGF8wlnDHffAml4HX6Z1CyCWMWzkmHZYNsXHbp/KEXUn/JoaoVrZST1JqtUbDIUaeUD7DwGdToV7YNhfmbHl+DoU3cQnJCAan+1VOrNIkVHNlrydkT24u2R5kvzGcMSh5u333oe2dE6JBqQGiRZs+lnEWLYt4gzGxd5A0BI86d/kroaV6oObhZMrHqdHYW4RRHZOrnlU6/6/RqNhSdv6fHRcL3/Ff/cQnqm4yvsyv3xGD0usjnzkYvnz/7CcvX8oWAjHP+0As/825BdefW0dQ6CDGLsRb1YmpLMRT0pwwpXojdQLRjpManEMnSsogtSumi8FoE8T1SxuO6+yenIEEHSYi67y3wWRE8doBEy6DUM15MhGHn5zYQakFFx5bNh4lbA3d3rpEBJPBGLUHcHkuZwuEnJOy+pvP3CYLletq0XgeZFMpshattWVcfa4ev3LJJhBgbX5Q836tGaorsKoGdIDj5bmoXb+2Yff2Du2tR2fOWOZAZmXiv/G5LXcAeKUzdN2Gu4SwTRArA6L2Jjrhs4VSzdrdR6dW7EztbqFki9zDQgbOyf1G+fxnH9/mmmkrVMqOHybi8f5sNvsL/81P/cpf+8xBafj2NHzZX79jBvXZ18t3T1/+uqe3PpjMxN4bgTKNkwEXBuL+izbTIr9KZJbLRVvI5wGKqStBgRZZpVbnPcqa+xwCqVxYx2WoQZZaHyrfpE0RWghWOa9W+53ERyort6V9bjrPOOzXIuvALaNM8eRHJ0VHYLVks65Nnlorg+irtDiZSINMUxTXReueUqli6qF5el6ycDSOofL5IKN24eg4ESUrl/JzFsIR3JEZg44VQd2t1UW7NL+IGuQZuZ8bV1dsC+L/2u1HcECdPMUzYZxbG6vWBCUfHRRsl88ooGS1h1FnnAwm6swSsWqj7U78yoa8rvJVHQnUjFZ9OzcRJ7lk+FYsFPmm//6nP/5lUXK/2et33KD0+shrB8XveP87/3Fn2pk/mPTf0QMp4oSeIEYSgUhrs4IX3iSjUGJSHV/G4h8YiBZ3u1qnwuj8TJoSjmr9rLrpMd4eQmlpN7AOg9ZuWi0aS+HxVmdYWs5Rpj2byaK+vLayNO8y7fosaIoLv1KIMRSndjtf2lhxPEpCQdUKydwcIcxnddBJV9URcGp7ox7qPcKXQqqKA3V2jSoJ3Fl3x1W3wbM/IO5N+rYwl3AEfWF+2Rnind1jW1/I236hYsO+DmSM8Lwzu7o2bz1QNg9iX4NY1yDnxr3Owa+uLWZsJa9k6sTa3LM2IWjLu8/r/V8vpfPf9Wf/t58+vhjt39nX74pB6fWzH7kz/IVP7P/017xw+bY35HvvVhr/9jMB0YT1IKPqqjnFwLQeKHksGaySYJUHi6G7YjugfYAhanuTDsQWeT2Ch2zgpVqrq0Luda0xA67FVLeXDcvSqZ1atF3Mp7jU2CHZ49trpm54u0cnTlHqlFHtJ/SYNmh7rVKG42EcTQi5KhiUpd5Y37B4OGArGIjONNYpFGmdXgCxv3rtCvcIetUxOPgQP7LjSt0lPHPJlO080pH/WvgOMAuoWX7/qNJCAULK+f2D86Ld2Fx2HfbUoVctGKuE7YtdOfBKVKH2AI4Jj0qs3thaPu/3Jt/3l3/sl37oxz9z53csxP37r981g/rs62O/snfnq7/m8R+5mlsIjzr956q1DvTTCGuEHEKbWuC4nBPGc1yswhOWCCUYEO8ZEA7d7luMKhxgUhJ4LO/1YXBCtQByPsXk6Zxdyf4JBqpEY6/XsaW5vM3D4VTpqeI+qb+62ozwuevwmWg0bNGwD140skIVkgzZl0jQkkgWZbi+umBv3LqLOgPpMFaFWS2+KndVg/CHQBLiscXhfNApuzKXhKdFXfHh41sbdgDf02cvZAnF2p08JrTxDNi0RQMx50zq6KdCRXWa0Zl8Op5M6RKdDC+BoCN1l7Op8VIu+z9XG6Pv+i/+yYde1Zj+br5+1w1Kr4985H7/H/ybT334e95186cq7daTGMu6pLWKy6TClDJIoubSkO2dvQPQgZAIvKuuSDuKJemN96YzCSYwxvsJAfXu/7+8awuNq9zCKzOTzCVz23PPTJI2MWnTGml7rCj6cBSLgiiKvghSigiKIoL44ouKDz74LCI+SAmnFT1HUUHh2AdptOqxRm0rvdnJdTIzeyZz2ZmZzOzJTCZ+328Loj4IKk56FoRAHvbs2XtlrW+t/1vrw8vW8HJ+WjTGs0GmDM1lRwRqAbR6JJXRFSVZybfBeYPhiFJWCANkcbsbl4ptdiySXTFkCFGPSu4VUm7sLlW1raBQGBrAtYHvqFHXj5evaRruxyJLmZRKq5wcJvWErQs3gPVipqhSuhMRjl1tZFPxwPFJZ+HoO/6Ma6MaJQEuv4LU6UHkrUsPngPFlDQUGRbrhuzZMcRhjxP9fuc9j7z63r8+Pn3xD/GY/izrCoe6YkdOnMm/d/Li4fv2bJu191luRq5xOxEp2KYkKYz8bBLsBqKaIpvl84bakquYB36kL7wE7o8aRYShSiWFDsnh9jiQcvDieHgaRJojoCeTkZL7UQDoatVE9Kmr5fLLcLJ+Av9eVJ64ZjabV5Gup9NEFKtKP14ozxLZtbeg2vQBvBuGIWWAYjsA/AYqPAr6tICnsqVVOBsiFlNWuShrAPCN9ZqqVrfHI6hcDUkhlXKCmVv1Uitl3BcgOKJYJOBTwgNkYfID+V24npvLPprNNR0Y7/Fnjn7y9Eczl/KXH19XWFc51BV7d+bSmWfuP/AGUkxzvdWaNM11VxkPPFMwUCVx0KAl3AbM5iZ14ijRwZQHTA0gzW0l5AvZRMfLqpgU/CE9t4kU1gsA30aFlgeIRzrxeVUTlAMMPYhSFVSYXEW0LR5TtBYetOYKJbUDnSJGLaQ/9sMY3ch154FuFOU/j3fI+mwD/zSpb4NURT1AHgmF4ZS5YlHaSLW87q5tAaTjDVlIFVQjNRaLKJzIZiT5YIkIud4toaqCLxBEGl6H43Ia2i9ts2X02jZfTkQHDz51+KNfLUztButKh6K9/vFX5pHPvj9+x1jolXA4VHS47HtL9bo7mc7ghSK14IeDClbgF71YUNUcZcU4xuXBi6QCQgH/8VTv1gIeAGDKe5AWgnSH6qsH1aAVfytW2FZYw++aajiyEqQUGWXtCbLT+SLwkwsPakPSAOycsePy/KWlZckjSrIBSeBPRh93GpB/tKgbqtUwFA0gWlXVgXAB1yEZTkOapqpXprwmE8MxGU8E1OdYkEa9cFYu3udqa46nU/KjhejUbLV0h83ynMvjPPjS+58f65b09lvWtQ51xT44vdiGY/3vsQP/eDUU8Ocq9bUdO0YSAY4SmYg23GxH0E1c0+7YZImlNwA800kg6JV9u4fFyeMTu00NWrqAUUJhv8QGEsBdHUml02pmjwe5TE1BlOjsdXHbCjcgc4vKYCwknKRVUh+IPHMLaXwm8BQiDDvVAFrShwtTnt4FZ+Rh9zych+W+EtoG4Aqh1KeAj8/HvVp9Uq814FABRaoj13wOUXMXwPrxmfPyxQ8pRKwqJ2t0OPhz7rDz4PNvTp+YPrf4t1Vvv9e63qGu2NT06faR6VMnb3lg5LVIxX7e43Y5cnljFA/cEosExQcQT8oKudLsXlMjj0tPrxkKK8VzC3tbqB/ZjvB4/RLk8YqFKw8pnaaosGJUf9qvxIUWpIvwoJr7l8gJtyFiMZVxRpCHrlS8qpoc7UbM4ngXgDj3HeC2ZHQkLqVyWX6YXQDYRkWGyOPA/VFgu9Ik28EBR15WjU+7S5NStQGsxJ2fAclXa+2ZOf2ThXL9BWl0Hnv72/MnuP3m8mPoemP1vWXt6KN3hyqb6w9WzfZDUY/3Jh+qM+rSjCKVrFut8unXZyUIvLN/clziIU7HVCSdW5VQKKSYjvlaVdxIfbPUAGSjFBGoudYA8EelCHzmd3vl9OysjAzEZBMRifs5Ofa+kFlF2rOpbv4Neyckn84JwgnwW1Ouv+5a8bntKBqKchaRzN3vUFtS5pdyav8VyXatmilWJ/tRpOLUJb9qkPoyM6B5j6Zrtbde/M+0fvkrbjnb0g71c3v2jn1jtt6eQxG/9+7x7cN7jUZDqMH7zbk5mc3W5M79k7LRpER/RxLRsNiAnzgoEeQhK6JRAVinhhTH7bhkRFJRSvNH5VQyKSPxuPh7OwqENwG89UoL0agjo4NB1Rbg2iHKclzSi7J/54QkgmQDlOTLM0lErD65YXJC5pezooW96kjF73BLSs+heLCdsvY5P+zps0w9+cax5OWvsqXtqnGon9vhQ/f6v88u33rLvp23D0d9B945dnLC7Fgl5HPIYMQrTqQmynoEkGI6KPe5s8CHao19qfPzWdm7e1y4k72BNLRQgqPM6ao9EA+6gIs0SWbKUkRVNpoIy0BYEy7faONJfnluXnYOD4vX1hJ9pSAXlwrqqGTHUBSFgo2Y7sJ35y4dd9td08X1xn+fnppGjr267Kp0qF/av5+4K+YO+G5FxrrRrJljpUplQvMHx7Zvi8oqUhCXwlvgQDxy4WQyOUw1VIMjqNJMRLJvzi5ID54UNQHLJUNSK1XJlSoyFAtKjKoPiFLcEkz6iBdpMx7VgI3sC+vtzoX5xeyFa4ZjX4W93uO3vTi1ZVPZ77X/C4f6LXvh0D8d++NDY8vpzESr1Ryb3D2+0yo9jpDHHkunDSk1O7Fe66ZDLxqOSrUR27NrWKJBr56cT5vLpTWzUKnrVJDaPTaiF0plczARvpg3jCSC04XKain58NR015b2f52J/AgpBj5FXzsOOQ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6" descr="data:image/png;base64,%20iVBORw0KGgoAAAANSUhEUgAAAJUAAACVCAYAAABRorhPAAAAAXNSR0IArs4c6QAAAARnQU1BAACxjwv8YQUAAAAJcEhZcwAADsMAAA7DAcdvqGQAAHwXSURBVHhe5b0JsKTZVd95cnlbvdqXruq9WypJLdRCCLF6ZKAHEYYYPAEBYZtABEEE2J4IwAhjwMaMRgMYzwADMxDGHjxjMxaBGGMbM9iIoI1aiwGhVu97dXdVV1fX/l69/b3c5//7n3szs6q7pZZobXDfO3n3e8895/+de+6XX2Y24i9xeORXvmh3xMzxZnPmjkajdUej3bw1Ws1otlr7o93a32q3I1qN2xqKW03S7WjMtKLRmj2jtv1Gq7XRaM9cjpbKGq0zjUbjyVaMnmg3208feOv/vlKm+UsX/tKA6qGfef0dQsY7Gs3WG0aNxnEB585mu3lTNJvRaLcUAZZWhADUbDcAlgAkEDUbqgdQM9FUvilgNdszMaIPIBMIGwLcqEEMSaT0aTbONxrNJxoC2TDiyVYj7jnwhp9/oLDzFzr8hQXV/e++9Tbh5Ouk9a8XvaM10zpmhTdkSxpSOmAQWAwEgypjypquU5lApEymadueLfGMwFdBVcBoUCntOQBV0zESHsHQaKT/0eXmaHT3cDD8oOzh+w+88X85ZWb/goW/UKC69yeuf3srWt8pC/GOxkzzuLYjg8fWqFgilI5VMXCqpQFMBTwJIAAjoGCpAJnL52S5ZK2cFqjctwCQtswRWDTmSlAxP2FkMQtaI9msIfFAyVEMBv1TAtrdjWH/tw6/6ZfuduO/AOELHlQf//EjxwWB7x40G++UtbnN25hAM7LxUI2UO5KSifF9qAcABg0gAxztBIZBpdi+FGn8p5lqnWYLqACZtrsxqBhHacaPHJftsFosgiAmSA1lqQCVYkiWS6hSdqCyntL9M4N+772D0eA3rv+Sf/6IO36Bhi9IUN37w9cfbjQG3y6lfWej1Xg7+gQ4rKaJQrXFYTSs2KpgWZAWIBCo2P4moAI4ACSBZdAITK6bFZAMIgFLgIpZQKS2tlRprcYgIta8mc85AFm1VliqoUDVkJVqyEoBsOGgb4qhaNCTAetjvZTtPiCg/XpjMHzf0a/89fNlgC+YUFf8BRE++iNHjrWH8WNi+u8KBPMACQvRbEhJFVQoHVDJM5bBUnlaqwRVAkANBJRUvgGFJVK9/SSDCFCqTKCyc46Vmp1RO22BpU2CSpZLY6qRwZqWUf0U46zbl4IpA0s8ykJ5C8RKCUgjgCRLNVQsS2VgASrKne73+oNu972Dbudnbrnrt5/2cF8AgdV+3oePv2vv8cGo9feajcb3CkTzAKaFogQW+02iBFiCzFuRwEVw3laIsqp09S2WqYUFAkgGleoMIkAloACkGXwplXkbBFhJAMr9maepNoC5AspOexGtAZVpsIQ/lX4VlkngEbiGg25aLOK+QNVPUA37AlxPZd1uf9jpvK/X6f3C7d/8Hz/vT5Bl5Z+fATANR82fkIbeKd20fUIzmBJI+E5jULULoFyfgLFvRb1A0hJoRiKPgbUiDZDsJ2FxVF5AZd8KEGm7C7a+WYAFqLBSslqtWYOugaUCSAYY4FJsa6Vx4QNb5TgJ5xxQDUVNnHUBZ2RQKQZIQwGoh6VKcGG9ANVINOh0RCrr935HBuw9t3/rf/68BRer/bwL9/7w7sPDfvNnm42mLJOUATAKVUDldqMFlDwnOupkzRJUWBuWB7iwUABI5RmrrFintDwJJN9CKOkW/pR9qjmBim0wLVpLoBoJVHbcFQOq9K0AlPqar3IwUODkV09/OOf4VGx5gAsfKkFVfaoEEGCTX+Vy53vaCgFVV21EQwFQW+P7+ps7/+D13/XBM57o8yh8XoHqA++O9u7Lu79XW9nPSin7DSQpaCgulUpFGUQCA8DCbyLtNrRNSwR42O68JQIypes9Jdd7qwJEtBNYBJgWzjkWCrApbx9KFqqp7c/bni0Y1mrOoGq2513e1NY3ArgCVAsga9wRDrpFm/wlqHTiExlMIoML0BCPt7yOANMxwAaKcytMUI063ejtdAyyLBcYO/2NRn/4M6du6P38XXd9UMj8/Ah5OX0ehHt/YM9X7V7e/ScCw69WQGVAPQUcFSSorcQ6SinWqYqWepn0y3QlaVGx2rNil5V6xhRRIMtosHnrNFASJFDeemCLw+phnSjXNsgW6O2PE58A2tBWKYqWQCfC35qQrNs0sY16DIgxGaeti4F5qtVLKzv2C7lgihx08t2tffRnbznTePiZX3/7O3LVn/sw0cDnKHir62KZGt9LHmFJ9Y6dlxBHyBKFI1SFvBcFGASUIuAh94jYwlSnAikoLVVapuzr477BgIVRmXymuv1xGwFrlD6U6r39pS/VsqUijUPONoj1Iq2YsQw2zWNQJXl88eRtWYFbCKNg25OV0ZbXUHokZ304UJm3wa78JVmp/k5ufUoPFMuH0pYnayXqaQscdWXBsFb4XpCtFtZOvlqn/75Op/euO7//Y5/T2xC54s9RuPcHd789+o37dZL7XiOJAFgKCWiKRyEYOE6DQpksEzosgNJLKlHxCCy6IZHqVZ5WzXZNbVB2gtHjO9Zg9KdtAaBB6LJiLQxkgc+ArESeemIBDCsloLUMvgWBdUHlIqVborbSDZO2TAGvYfCpr4DeLGM3yrge09t08pIXhvjlwmiIJBXWVddtajX+1sxs+/4n/8WXfU6t1ucMVPd9/94fbw6bH2iOGjclDopgxoQnUoGUBCy8hTnFtpfBQKKcRupgH8yd+M9yhG/w0I5BPTB50sRpVQAdeYPPwJICbd3giXKULWskpaeisVLkAdIuFQlAgQXT1tfYpfIFxSLFowIuQEZ9oyFrCEA0bpMYMMkqps8n4n6byydU8y14NN9Xy63ZGB1T/PtP/upb/6cPvPtrxdxnP0iin93AdtfsNv6NJPCNpSiDBaR/RZUriU15ClF8xilI/aNwK1mwqQpHGSofqY2tE+UI39veJEZpbFm87YIS82QnhbEN4pzPyem2ky7F+1aCfB477AKDtj22vzz9YVXSf2rgQwk4TbY/b3uKR9Kp2DDqZV3r9tcYafuChlty1ndUpm2u3laQs94XjXrbyrPN7SjWlqdT30DO+nC8Bea2mCdEjcs2qJiTIVuqb6r2e3f3o/9dd37/Y5/V7RAVftYC212j27j/WkAZGAi8ONwGUwVSqUc7GZN3C6WwXFmfcVoxh9LXzUzZxi2cvppcBgjHJ0osBfMAYsBYqFoNrAgWys41Vmpe2JnTCgSy2KV+2uZCYCPfkNUiPxIp3ZDlasqKNbBmduCxdoyPkz41hy8g8cD85gkeiSmrcfLvNdgq04W8hmw23jEzaN7/5P/2xs/qdvhZA9XHv3/PO5vDxge0+JtYcBLbUhVACqiGig8LjD/i0i+hkfkEFkQrSpWWA09IJWRfN6ZNmc9pR5M23CA1H1gzygqQ8q0Yne6s/CR8n3TKZcVsnQChACYQAa4QoCpRBsB8MnR99sW3agqQOQ5jTk5+vv+lOfO9RPiB1AZe7FtppeyG4tML0QuyzHXlerzuVhxT+99/4hfv+CFafTbCZwVU9/7A4g9J8dryRu20JknTacJEwaRLOYDhlFfyukBLXlZNDe0nKTiiY1mRBQpAkLjHU29f9UXYVgCDSTnkTeW0Rj/aKbbTbKtEebbBSriNrQngELAMHJEsUbNaKazSSBZpCKlclipGAlJoSw31A3z2qwAVoGVsHHBiAUsEsHI+/KXkqYLM64AKmMbrrvLkz33sCP7i47/whp91xWc4iLvPbLj/B3f/XKvR/EUWhywAR9HJOE5KYTVGcs4RoNI1tmDcP9PVl4IIFViZpR2CJMUcdSz60KbkGcPtkrLNdF150kB5k4GVViNPfBVQWCfpTEBpjASuoYAi4IywSCNZJ4AkgI28BQI66rFuag+4FPskyRbHn5lkTuau+YwBnetKvoI716b8OKbOoqj4clLW7ccf/bnX/dpn2oEXV5+ZwN3xB35w8de07h9BFtKBV1YXfFUsasnyNDnRNUWNgcqKdVL50PejkA7WiXLLMvvrBfLYU/kEiPKMb45qHXtGNq5KQAy55VWlYJ1Iy3LR2/zJgtCOhVixtElgpLUhzVYHkLBQnPoKmLBkAtNIFqyCTJ6/QZgnwLRYALcFWBWPNP4IoJk0L3+wranNpynLkIvMoPkcEbtM62ct5pWOKqdJs/G9xxZf+LePvJvn8z8zARZf9QCgDq3s+U0t3Dc0c5GsjUVeTbWcFdctLRU6qa9h3N5trx4vrRdlSdlOf2CR+gqYcT83cF1prkC52iH9bGgFIiZaaRSna2fnAZcAAkgmJEMAGOTQGMQAiDLfcSOetPNdONq4PWOVP/jyPApOJ/+qcjqLJ+0g31pxIO/IwMtnu1RGQcbf0pzv/P5nCljJ3asYKqDE+bd7CV5Qhun0S4UqnOmACKzSUu42AMR/5F1Mw9IfFNm+uKyWZyh9MqMYcCrnKz6JNOYg25DOvJVu64RyAQ3pCpZpQFUCQNPiZcyptt4C2TYBEmMxZgUYczAnMeMkH2MelXfMUsm5LEO2yTSP2vhNbMopmDSjzdubs1sC1pFXHVivOqgOre39VTH/7aRzgTlFKsOLMWVZbZOxXktcyouy2YRcRl5xFRQveRN0ciN0HNgmvWUSSn+VkUp9qbMnZqzajlB4YH5iF5Wr3WWsh60wQeZTn0CS1mrK8ryUaD0efQQofDC3L2MAUvUdWk7Mxf8EXPQd/9V68zPNm2IqSptKhBo71PJm8+3NmYV/iyEoNa9KeImVf/rhob+/9+ekq++FX5hG4SiSHSR9IWiSRtmTsiQr+dpYg7ZE6SchEMqz/XhbYyzNM/alKBMp63ZJKkv9iKbmLWPm2JQ7IwI4qViX6d+nQ8U5Cb4PABLpfA+g8MfUWGUvE1yXbX1PgD4awxZJdfwxNkCBfOdOc/LHTd680UtTYifGeUKuoZDy43ShKr+qA+W/8ejcTb/pzq9SkGRenfDwj+z5ITmGP5LMUzI0ECyTcVkurMaZzlDbjE92Fkktr7mrQ62bTtsCeXwXOz8R5KQ9oZYluMkoWXku9eOE/8kQyEylLcYCrpcUKZY0raSD1ih1CjQYCI4njDGxODk8ZRnbWnldNZB2o8y5zWRtjkyZvzZkcW3r+Nsf/akbftEFr0J4VUD16I/seafAIKbS+hCqMPx2SQmTRV8jgBJq+bXtri2/dkyX80+6lNeEq6bbZGkpm6RdkQUknHaxXxATsYvry5j4mzjJVQKEl9iWFabgVXpffSFlmEpTJ8rT3IRK5TiaLldqeoSrgyxU5ZJXt200f+jR99zwj1345wx/blA98mMH3q5h/hXpuqi851OGHnJNWmyZV8h1l/tRLUgj2PrnYi0YW5fsM1T5qNbRrravtxk01ViE8OC82hDTV21GPlmqPVuLj90QHSgv/RT7toFBlAIfw6IOSiPaWnS5Msf5eIQom1V1ZaC8ckis7c5ujDftMbmd585xKk85Vh2xjkJ18mpySbarcrN8lWyjD5U5Px6asbMXdtMPDzWGP/XY/3z0b2WLTz+UKT698MQP7z7cGA5/U1tMuy5EnI4X5c+2XROoGi/IoNCCxmVZz30qPiHDQsfKL3V17DpG9mcskmW8KUA6kCTPv0mNIQEBXyZh70ZJjGfRoLBSNgYNfRQRKOalUC3+5KG2rX1LUJLleq5R8sSSgFxWT9pmSS1PGgdk5wJ4hWdCtiUwDutKy1cKFSzHaPza4+8+elsp+rRCnfHTCqOZ9r8R+m9KhutCSCkPg1wZvJ9WSXk+JpV1CYa0ahRlf8rziiJO6+Kl6q865e6TKPIcOXfOVwQzbmce3G+aeCsEpxqTR1uNZSZKPQqlzdTfeFz9jaxw9eXpwU8YqiJTPtcGOGeEycgZsHqZrqV6BWjwYEoZ1XRpzFJcXussF5aVXbN9kQlp7KX/KS+ksFt9/lwnwk8mlZcNT/zYgR8XE98IIwkMBK+4pYWUranhtBaNRYIsAAnEQqE9C0pA+NO7TquNFcAidXC3kFRO/7Fy2A7Z9tRGfwiRkDKZxATq3cXh2gbUAqwUg5tRRb0tk+oBjm9hpNWg0aQ35aVQ5IvpFYX6vDoxfTKe3CqhLGe5esScY3p94zAl39whSIs7t81R6DfhV/Nz0VLuuhw048aXHWsc/TkXfBrh0wKVACU/Kn4qc5OQTEvJSqNnrudcpwQBmW8KMi7rcGj5kRMKFEvJeRKq922U1Eu2z37ZUmSwUe9IoQiMiadQUNsT4HEiRL3kEOqSZam60tekIN8QhZBjLeOHBFUwir4KeXRnMCn3bC8lXjrQprYvxAcgxn8JOlJ1zelTZtr/GoOqXEetI5AWuVLzeC4luTA1RtVFBg/OIB5nmhR+6LF3H/1m13+K4VMGFX6UrorflAVqm9FrSfxcy+A0EYhskVighSCB+jsGBjGAeN5axQOauMfVY75UyLoEYOZ5yYT7FMr+DKx0bTJuWi1H5gm+6iHxW+vGr8W6puL6KgEoWXt1qDPUQHv6AoySNgEuxivksXI85FStTJa8XChrLI0sF/1Nh+l81pd0iQkps9G/evDdB+XefGrhUwZVc2GWj0/dZGbGBBNJFnI5aZkMNJV5JnZxKW7QFXh0LbZm5ZftieHCkRjuuzlah47Hwo1vi13Hvzb2vP6u2PeG/zb23vbV0V44YMAROKloAlnCyfze/Twf86pNMlL+SLHlYkEz59MOVzHtYJe8ajIwfqUcZawhLFlRNsof2TppPQ0+HcUTncpDtf1LhGqZqqVKKqDSmHwgIvsrLbDmBybqeNTDe+WXNGsu69QLsnAu/zMt2WcbtSetRv6Et/81thsqRRu3o4DixuHZxswvO/MphOz9CsNT/+jgVwkkf4JcEzRZPsSs1OAyXrIMJtNXUNxsx2jxSOy78Yuiuf/GaM7t0bY3H7FrbzR2HfHRd25hf7QP3qju6t/biti6HJc/8qux8dwfB5+1a2neIY/xaor6GDGA8WMh3M1mG6WSZ8epK48Y86QAjxX5U8p8xo/P8QnUfibcn+nTmLOzEbPzqle5HyVeUB1teLRYaR4Zdp9dOqfzvPkeKWJRK+MtF5WN9oh4OkFjoj1fSQCGmAAYO3rdUUlX8WZSY0MXzYZwuSnaCj4GP+rvaP07stpb48eKyY+623wMXule9P04cS8afOCUD5r6UzU8TswnmfMLQEYy994qh/mY8XAgfvhOBy5qypX3dzzAndOSu/KpU/VVlQzBN93xnkvvd6NXEOpqP2ngNKAtT6gFTBDASTK6C/mOeJY6XYnmw9ZcHP7KvxlH/tqPx5Gv+cE49OXfGfu/6K7Yf/tXxb7jd8X8jV+qs8chKWyflC+ScoYAQQr1h0UZhP8C6Ol5CSyGVNok5oQL8rxKSFN8N4v/5FdVGfgmCdpNKSSdJG04n9uT0jwDLkU1RlipUtaQYhtS9AjAVItDyHjktupjH6zn9IiYL+sQWYMa31aQuTQGsRqYVOo/j6d/rEz1j1gjfhcXWhaoTgLhAhu3mJIVARlMl9ma+0LN2FJUlfK/evLdt/K8zisKrxhUNw8PfK8m/TJPWBh5KSIQ5+lukieFMVk48tpoLMoSNfZqsYsxaO2ViHV176xZCDxVxadw/SkVjvUscpZPpQhcqW31Q8BKeuwUMzwREEWp8V8mibPewcDQlmhlSfiFDBhGq4ocK5krGFDlJ4snMUAAKAKFt0Dx3ZAVErAor32cBmiQQNQAfGoLsAwwyGOprXmqsQANX/BkviAlHSrftKu8ExRrqdlHoboimXOcvmfqZEoqkzbUWWZkXHBbr7XzE658BeEVgeqJd+8+rEl+lvFBLzN5UoXJYjKw0HrjEvLtA/JaHHcXos8I2n60DQ1lgZqLB6M9t1cmvaOxW9GakYXSFRxtKZIPE6iMraelbYf+jIxP5C1Pw42FR2RBFDCVkGkABM/krw6Zr2JgglSotwzl6zqsGMClesBiS4SFsVVKqxORW1sIWLpKnB65rON8o8kaSxtvg1g69dMYtniMzbwGM3MxJzwluPVSaBIJpU5zQaZulCZfm5Z2XIiEFBHryrTLMlKbmnpxGI5GP3Li3UeOl+wnDK8IVHON2Z8VBvbDTCI/rw4zV2gCnuzz4iAXtCHHXI576KoejbZV0oleR77BqBmDuXmd9riKdUDfWoul50/F1rYE21iItiyVfR/Naz+qSMpXlJNFYCa9Fh6KPJ2wUK2YEkO5DDXPMhSYVSUNeHwqpR6ShVJbO9Pa+gAFnzIGFFgprE9aHuJtyWNLPGqdopHyIcpYIJM1axqQWDDGUD9bNnjI+eq22+BTzPJxKtjcBp71r4zzSfQpZYVPxJ2HG4WsdDS+GBVIpx7RbaZ9i6TIETm3Gs15OfKvyGn/pKA6LXTKKuQTnCVYmTCiNKeI6e1wXD/OF86IxXSTK7qvdK8fZ048GmvLF2PpymX51QuSKz7GMHZ6w/hP/+Hfx/lzz8hKyX7N7fJHzxEDo7HPezhHU3OV+fhz7DxCIpditABdW1/YylBAqsJprJWVi+VQqcpIp0JrOskfXTc4dKF428KKsbUBnLRYUJO8wNQoVo3YoOSrGQEVAPZ4EICpczC/eC4xlLsDZFQplDaKJ4Scyqr0bxnxR5FeqlVz+loUuEovKuf0boBaLsNvPPETh76O2k8UPrmlag5/oioNqr5SJb1c5T+RJkzawBTbD4+joVL5Smpy5dL5OPHogzHXbsbevQd1qtJpqymHXNvd4v6jsbaxEXsPHBRqVTaTPhXbH+MBzZxEC8WhbBbfS38GnAJxClUihgVSLiOVPFWBU59WCsEpw8lHCs2mY4GqvK8piSmWwp3HdwIcuaUNRQaJwQOQ0ooZUIDP9doWaas+/g4FgOWtNMHU4PQGyLCSKkvLlXn4TR5ESMK8Kcn+RzC4UvasPS1PVpUSt3eaOm75aFCIimzPriNZaaw8ZKlWeeJhs/FuD/YJwicEFVZK2npnMpiDXkvToeYnMQxqEs0C+W0VPq/WXYk57Wad7k6sLJ+Pi2efpbWO9LvNEAC88aabY/fifvlWHN8BVQUOwlQLjWseDOgCauazgBJcLnK+BISF8ET8oYD0NSC1s/IoV1wUmspUKymdL32FOKnl1giwtNWJ+KTxaJhb3FBWybcOIIHJW5xjrFbZBtXWgPLWx1yaX+PlaVJjU2YQVYuFzyUAGfC5BpP5TTIwTKw7qQhhEtxOQbJwouQn8poE8ikbBVdKrq34uhPv/sTW6hOCqtEe/T35SX5j0QqcolpWLVMN03VQmmqWK7/JNz+1jm5f1uiG+Jpv+hsxt/tgHNij06quWt7gBTjchPvvvuVvxsLCnDicidm5PSrX9ocAPG6Co267LJxXJ0UGs0sItHGxydzQz/lUwqSlgvlFmSgwwUUa6wW4EkwomBjLA8CK9QEo8hWboy2tAXDhQ+GsT8UATe3ZMgFU9i9A1ZhDwIwPxZwACz48P3nxWoi0SWG8lszm+uqiFFzvsiy071Qa+55eqZumGq7Ne7Bm/P3MvHR4WVCdfPeRY5LO9zI1fo49PgYv9FIT17KM1UchQQcYIBdFc35PjGb3GVjX3fS62LP/SAw66+oiX0OnvKHmm1nYp248liLBcoO0KSff/ZmHyJwVqq9lbv4BXmHZ5YXGoRTkMLygPNIqg3UrLRXp+0tKc1nYUVc+LQrlfc2TeQ4ebIPeCrlIBLSkBB3bIzFbJFuhHXwsncDl8QQmttOJdcJyUSY+BOi0pGZO6cKreYcIKncd7XK1dd3Io9Y7SDCWFWNkyVVhWp/u5zz6dN03P/nT+76kVL4ovCyoZtrDH9Mw0iaM5MR5OqjERNNE/WRxNSQzbE+arKUtRFfGkLvctLdiVD+3V5EAxB10+U4qQYYq4071KFoCYaMtn0ud8pGV5Im+k7ngoZQq9vZWgE1pViWvuSbF5Up33kmUUcpRqrcjlVmpyuOIw3OxLGxXLgcM8oMyj38lCwa4Bh1VbZu8PQ4EIu6A+0632uM7lTRx+mc5fpPxNZe3WAMs+Rhvi4Dba8y1mM+Sz5Bxgo5ERgjCOiGpKo+hTBFd1pFxGXXILNPptlGv9KD5sr7VS4LqhZ+//nCz1fy7bC+m6T9GZq7CBGFyGgHJmYYxrJTvzNrECliyPE3eLqFtX4LeWReQcGh5i0QOub/5RBahLavE1sBloSuuNSdfa0anQ7X0uMQa03+eB2K5Ez6QB8Ft6x9Mq7wCiiXkMpSXorBQFShpHUraChOQAICVLirgol/6W+SxOFietEDBtmiSH8U3udiKUa52BXx20gGVxsIiAiy/pULePBUQOZ7mTfxz5Ym3tEwFeAQDQaQ1phhop2LU4AWz9mzjdC2r/QoxjqkEy8/tJO9W41tOvvvQHVlzdUDmLwqN7uDbZV18W74MkEoEHAq5paW6CLTh4TvK/V6c46yrwSexhsBDn96mdodlyWFN+lkVwPBB5LnzbcB9KUXAqxZxiGUSzfCVPoxbxrOUxjkWKn74F6WwEkSe1i9q49JJyFYqR3bUWDnKoIwSV2XxHpnTUrqP/UXpDMKYAGIAcHjfji1NYMKBZ+uDRuNtEJDle3b5lT85bgKGsQs5n5YpeUg+IG5d1AsDSuhAGSoWvGzlfU1nTSkgKiUSWIXedEjZpRGZ1mXqPvvL9/1uZ64J2eKaoCG+M5lkMHWemrMOn8qCmDxLiaetVo1d77YSHnu9ilH8+vqVeOG5J2IgIffW1mPn0oqMVjM2VpZiTafCC6cfj42NFfdrzuz2R8KlXvkwArARRK7Ma0FraI3Pogwu1+nFfhB5wDdZNG/T5Nr0UpSW/hMKxUJlnH6PLOhQa5Wi+bpqg2yguQbarpVsKk+dt7Y+VokToSyRv3IxLZbvwwlMbJf2w7BKWGeAaMAlIL2dYvlo461VEwA+yiwBVQEwBa/L/hZyST+SBilmdJMXiA82lgPjuJMARQsOPAmcesnySjmD8O4H9yKh1LPikaRPXavxTne4JrwIVBf+yZHj2vrezgA5CAuA0xJK+bVUw6RsOi2ijmWiKFmlXr8Rjz/xdKysbvKOTQzWLsb20rIXcfH0U7GydDHOP386NrfYMrTg2UUJoZVzFOKVeaaDhTEOqixCzg4IkYBiJFxkKyHnaYr/Wk+GeuIEW253bFmpbCvY21QCYVidbRGnN2hIWu1s1XiCADDa+mS5fSiPD4CzjDnzbnmCyT4UZeYB1vUCwKwT+INI8lLWr39LHLQ7aI2gT4FyrzEX6lCqxiH1JYiBDldKLo6RW6Zpo8xNz/3UwRd999WLQDVsN787P71SBsdfkdbr9ufBSnB9ydd0+jdXm8wMqueP+zLaTgfNmXjTm78iXnvHl8garcXm+dNx/rH74+zpZ323vTlsxmte90Vx7NjNOv3NRSzoxOjvatKCzIesVZnTVJdSp/XCJ9KqwnaatSnOe1QokfVmpXohO5F6oFQRj4v4zjc3MQEC31oHwEZywods4Tpg+HEVrJPAUsBli2PAyDIxqLc82tTtT+PgT5UYfy7zCTSDzACtY7GGSoBN7coaCBOJ1zaZy7Xmusk4folQZZmZGiGRMj59JWbHFVjRfNEW+CJQyRS+EweZ5478XL8UOCYGKYOOHXCFygjxtKIruIgTmPKZFPNw3sLeQ7Hn0NHYtfdgbG5uRqcrIDX60blyJvZfdzRufdNXx55jt6q/hClHnS9l5dPBfn/Re9sEuAaPSFhVuuQV8qkG8rzQsAoIKnejKSZvp1dbAVuJ9aSYeqX5Ipp0lJUw0UZ8eVvkHhTbHX6TSH4V2yUAaxSgGUzeAvG1VCZA4ozXWwrpuKelqk63tz+2XvK2TPAiInYbtjosWPLvNXjduQ4C6nOd1u/LTsX0cWDhREVGqUrqSr2Cx8xO0mHWjedxe/Q9+pYL13wfw1WguvDz17Pt3VbGUaU6VSrjeLyiTEIFF+TiaSAVclA/QDHi6wzJekvoyN3YjsXZuZjffyh2Hz4WN9x4Q+y/4TbVy0JoK5QqbaF4QE7IUt8UYS5QAjZQNN+YJ01Ugkt4SZS4hq3Ea4AfE2BRnnGymV8sQ8qxBgaQCmSxAF0Cq5SrDICMiVOrQAR4EjBYpgI0WyfViRJgZQtUmmezvKUKiOln1bEVi0GDHYY1N7IxOET4SvBbpYIYMla501nHIrHMrtfi8i2Yqba0QQa0Jx73zz+mq7qs+k+r1dzdnW18iwtKuApUaioHXYWAQuSuhflEewanr6FxuVOZrnGlprTGF602tL0NO2u6UHXy216S8ZKgWXDrQPSHrdheuyIZ9Pwgp3pZ6e25RbUDkICW1TC4p8hQ8pWHFCZ/xFPlvCDAUusPO5DlK42JnYdy3WnBipXiKUqUCnAAg7ctgQF/yRcJWxVp6iGsEqBJoAGaBFGCxrcSPAYAAqS5BXr7Yzz8LNowN0IwL1qPeQNwpVxZQj0ksUQXOe9E9qEGPShJG5RPbEI+hQi1/EWh1iuqABw2h8ZNDdeAqvGOqwYulmZ6wpqvYdx2Kp5G9IQokADkC3Eaag2248KZp+LBez/sLYKtqjFoRn9tWye9dqxtXYmlF56N9WU57xJwa4YvEMNSeWTNIfKgZR5iy5Q5KKNGaTIpYV5eMkz65hXpF/1nmWJbCcAkRfNGMconxj+00gEB9ZpPdUKC2BAgvL1ley0yy0yANNvgzI9PmQKTH/l1ncYqIDaopgCFMqfDVXk7w9colmAZMYbG8iIVFFX9vDjQPsun27y4vdNvH019TnA895VfvPU2+VHHxxeqOnLxQvhBlEmLY6r56ZjktWUSn9IShLCEhVFpjNqj2N7eiq2Nndh34HqdzIV2mf128AxSM5YunI0TD94bD/zZn8bZMydlscTmzF7FAlVL/eXkpGMNwBlYSVH9bKfnyKQCJl+CVAlXFVfzkIYIx52UFKNWFr6MnWwpGGAgfANF1Fcah50tSetB2WxPvvNtK8R9KW1z2urwpbwVAjiAZ2CRp5446+2cY6UEohxDdaQ1JuPCQ/Wf4I+5K7jSelHOGhEAWyKiFl++mJRRZW5lrC9bOUg3DrWAcQpYxqDJ//JurdIq80XM3Ao2LqKRHNmWtsAz84f42J7DGFSD1vDrPCBWpgxqupYBBRernbfIQuT9VTdlUt84U95D0UEvfuxlxAluV7R3XRc3Hn9b3PyGr1Cl8vwUB3etJTTGuPHGW+J1d9wZN9z6Wu19fABhl7ry/h8CQHBIqVjNlKwC/CtfeFYu53dOQZnK77gOMs8ihItSFGN1qkLhxxZDgMstPNvzE2uQLZjA4e1QbfCbDCRARRl50rZStFFb32IAJKWvxs/TJm1KXrEaiZhbVD+9U8vEw3R6Qle/MkaVAZ5DlcM4TKcVUqaFaj4TTk+TDYimkbbHTy6MQaWKr6eRwXIN8WmU/LQKpIEAi9LEri/KzfbEzI/yIdKqZ1kqt2Os8dq7D8T8oetj/sB1Mb97v9ySFO7GxnocOnw0Dh27Ka6/5Xgs7j3sR1/yi/Jx1pOHXJRW4zkYG55gMXlxWf5P8likwmsqC6GXMRRDlPApEysKpWKRsA5OpwXDWkwUn8q3LwQJFE2BKMHB2zf4VhNg+VRHzLanOEEH0Z+5GIO3fsp4KtMACR6SSvsiEBnsgMxcs9YiC8cqY92uIUmefiXvsqxPypbT8oNq3jENlIYAU/Yv+WZ8rQdQkBoyqPwd2M/xEwlsWWpfASIcBPceURzMuR2x2vFUASumvYEjBWdcrBd5mUm+G4HtwMpTX13n0e92oiOa37Wo8XC3OjEzNx9zC7tjdmGP5sRbnxOw56IpZx3weKJC43tnpYgYuSWgEaQyJVCPPlhCBoCk4Bfa0pMyxVaa+C3KTb9Ha+0OxKOAou2wYedehOINkGqR6EfMVseWlmBKYGVZbnX1BFgBBFDLfAYYfDBWeX8RHlgAsoZdpXIt4tV/JJEtNbkOp0vjKicHpQGlyxxIZzzpq5lE1h9BDSrICNzPtPwBR6P59gu/krcWzNOl/+PWO6QsftNk3MExwCArqnXQVdbAbXNi+zS1fKquAZgAKlZC4BixBUpQg51NyVg+iP46UpJ9JjXjqu1zg5H1eRzGnInW3B4l85ZEFtOAxWn8csX6j8WW+a8NV5Uzl1+yfxYoroAqsZ10WytIaW1dab3UBhD55z8qeLBSWhNl9W2Zcq+KOt8kVTp/MiSpWqm0bsybgEoeWBdgUhlggmPqvAz4BQBIKGNkQjoDafXRmiFKkXWVgcsKMLIzw9W+Vwfrt7QhVAyMyxrRlj2wX2VQtZojn/pqIG3KzNWdSxi3+USEtQPEgMmLUUe/1aK8BHzy0Y/Fwx/9YCwvXYqZ+XxkmLvMqyvL0TPYpDAR25GvFj4AETNK8yYzXFwdKJsWCTy8XPDCa3UVpBVEusapVI+KUmmnE5nvVRXQGBgCk61M2cL14jK2vbRc0KQd1jq3xASTbw04znmgyRasMshcADR4g/Us8xLgy1l4VVA+t8arA22vKjMAUwjTepvkiSdEU6wTwsuZcjRX8RItb4Ep20bzDbI/Ruw0pe9CK5ChIYhk6kzTbdVoHJvU7qq8CEZgCNOuK29n9aIEvqkT4OWY1w7nX4VSu4H8id27d0ensxnPPvlonDvzvKYvApKDTxttqkzgtF70TxrmlPaCXK1WtMsC/1GY2Wzj9imYFNBU2opKwrHOT9AIFEpznwmw5A1OwFIBlQBKH0lp06TOnxwGSFg62tBWff12DeMyTwGXt1tApXnhsVqpuj7WZt6RKeAoa+KFP6vMdS6kZa43s5ZPyq+WJ2GB/O5HbfhSofZjHqW54PlTuJOXlHKzfZy71r7jTaNCcFbNXvpHmc9Bp4hBWQV1Ji3SZM5NVjx3xrkqe1v+8o1jN78+3vZVb4/Zdis215YsYH80XWydOf10PHr/n8XK8pIYlOB9hezW/IxrpjWu/nksh7GxXhSYDYnc7cW3ivh0c/JAVFxbpS0HE8BRbBCJP9JUuFCtsS62GCgcxafy2YYSAOrjOpUBmgIe39B0GtKpkTxj+ZSn9soztgFVAAuRtvVyWu3G4zNX8jh21vWX4IFXFKxXZMRaybueTOo0daKupAtZvyJCyiXbXevmkPePB3gO8rRTBe+PKd1uNP25QIo00OhOJhoPUElBJS4DkfUWAnVXgU/IHqc1ON/Ym+QBHOPwlcclJIth7Np7Xew7qtPd4ZtjUadATndD+SJ8pVBnZyf27TkYd7zxi+PQwUMyBhK4uJ+R8+5TZxk3F4vYSiDvcoRR65NnyBhxM8oVyLtsPEIJqTz1GFcNS2fPBsAMPoFD5O8nUD3PlwMYAMDpbaATXrVAgMknRYBU+2qc3OaYL/O1zlu+kvBQWHDsHACij4FE0m9X07i0Z1zqKavrdzL7F5lYX9TRl+AyIl6Ux0CUMmLn8V5cnGNkhrmI447Ru7+23bzwK1+0W4rKr4txRWVCBFIL1TrIExulHqi0rfns5+XSvvSlDQ/74VPxzDnPACIM7l0N+ZkNnvbks3MSentmJo7deGu85o1vjgNHDqtLK1rtuWjPye/iZidDM5/HZz4ELSUwPQyVgKDNW2bH7abUY8owKU+ymsSj0pDK6vaE45wWiRgLoloDzV3cnu0yHXdVGkj4USKAVv0rzdGw089Y9Fdbxlec98iwXMybvGRQHRMVQDkUK5UMUFdkozLivIGtF/4BAAenrDaw6u2iKtMxiEobyxDdjmWk4PqCBS7i4hKdv3nzjubsbO+4FaNCI3GKkrEMHrgQZlAJ01UAmqIEYo5phtxOWxvMK4vA+A3gwfZGLF18AY9F7eVu7GzL/+1Fm4+5y3q1Z3i0mP5zMRCw+OYYceC2Q0XuxnyeNwVaeZ+UWw2Ttpng35RZEtnKKwKk4tE2wMCqAgVEWe8yQAL3BoIUpji3S/J0EWjch64qMPi0dvqQZky3nfQnBsy5vNKnpv1a+o0DIL66rKxyHMBsfXfE4NHg3C+cuCoalYvOkyoWw6m3StQVwLm/EvxLbpTBk79EJUbHeWzpjolkr6GpQdxxiswYg0DT6ekyAIS99HakTjA8Up53ipu9uHzuyTj33OO6WruxsLBLuJvXYarv7Y+H3nzFysdKZrBwC1o4p7/kp85FsLPoshQsAsw89Qgpyx1qOxPpUu5AOyNAVRnDtrsbEFmfPg+x8rJE1ddi+6sAym1P9YUSNAKq6t3P6RyD8XJMypUWsf7pI36uN9NZqn6ejBxKdaFDAm8S3MoXNrJLcvM6oMdWWv/4ZYzFCKlHpVyX9W7juOZLIa+juAPY3pEslclQWCFC9aPqG7h5x5yJkoxaBlXsiWpZLXd/bgEIXr4iuJmp639nXRbqZJx4/MG4eOF8dLpd+7PtVts3RHmMmO3Qv4UHg7JcfHyr2Z4p4zLMFC+eBwYQNNPqBWHUPH+uh/LVW4EHnw7T+VqfY/hqrIqnzJEAYKsj6yNw+MhPPem+SO3HzrbK3QYQqQmxvweK9q5PEJFVRn/i0ekMXKLmXILmjzYONDK5KovYKfSPRcI/6/J9VWrCYaz6nB4iXzJYUCmnuhsxnsFIbEpsMLNn9zyqKDrQy2uFk8atmaFcFYJpJTjinlCKljRIn6IyYI2nJ/BJkjyOeWnDN7j4xuCoE6srS1JFOw7dcFPs2r03drbWfd9npi2HfHY2ZucXoqutcWvtSvQ7WwKTtkON0J7hJ87KwvHJIKTHipEg8+Ti1Cr5odgikOANJNW5DYt2pDKZj+xGQRGZkhacrnPfzcZCiSpQAEG1Lv5jW1O+forZdd4K65MHsmb0AUCqc8x4ihNbjEG5MqrCggl25o/YzjsMwVfhzZYMvvXXHHHzGMBQw9h6VZJNfGsgzlWEtGht/dFPls56KiGxIMqMxyVHuYk/zwFRY23QIvONwfG8likrQEApZscNmCxjusJSTTuvf/q7igkBlPtlepLPOay46GmL2449e/bH617/JfHGO78qbrztdTE/J8e91zEu5wQoZPWRD/yXeOi+P4tLsmQ4+DwW0pjhrRrBizksGA3MBHSEN9V5ToLyNWnWifVingm1bjqmnrZeOyTFWEkpgenYIELhVnYSKmRbA3BWLHGhsbVSnISzrjFMlGse/Rc2Ssj2xAMOMoxfGiUoaktgl3xmpSJ0IL9J8I7eoB0D5OG+GqX0q+KrOxMhwUGCOdwjG0LIWZT61/i1fExM668Iykrf+BI5T0c1gLHKnPOlzuUe5GqqYyUfkzxka6XtjFN3e253zM22Y0bjzM4pnt8lZ1KA1uWEcNeWLkZ3ZyvmZpqxa1GnPi0D72bkx4o1vljwPSvGrjxfQwR4hoAHYLEiFFOPDqcD5V6jJGMFT4W8+nM+mZAsJKgdVflJFgFH/JOu/lMNtkIlng4GjCsYM8ctLa+eR3Ues+Smgx/dsZK7WgPzSh5euO1c7PQGsb7TVayRLZuhNhCNpwVjsSayKidFBxITWdY2JUpMFGxk2+Res+9vRru5X+RKBuRExUNyVgBlJa6UeYYooyvy4CVdxDEmc2HCAsq3as1Em1OcHKietrVBdy02rpzLt2W4enXy63V7vsn2pV/51XH0+uv9mT8LCK3LUnElMJlPf2jU39WuJraEpBGe6myHmV6lHKlVm8JBbVzXWQ/f5p2xSPtwwQFB0ViK2Q/yeGU7hHKsvBjqXxWxrVBtWyxYng4zrVVoaBRceVGfQvSHqEug0qCOXfoAvMoiMnC9AmNo/R0d+5bXOrGysRNX1rect7tQOtkSkUSH/Jc8nySv+RpIV8L41L4VK96dWgLV+C76lPUxuKY6e2D+S0ezTUz7Ojh5Yg+R7RgryRzphZ48kyQV9LfklDej1R7FxtqqgHU5htoW0T3b3L7DR+K6m26J62+6LRZ3a8vjSmaMmT0M5jkq0AEscxPnPNPzU6cigmLzXqsKGNW6qIJxE1D52zHqW8qTCFIKYHA20zmqyFrPskp6UbHa2wKTz7Lsl0AkT7/p/s47TMUcGw2obJeh8EUknwrADPl8pZaBz7q+OYz1Db50tqd4O9a2B3JA+C5V1kanIjP9GyAUKe/1SYYGl5RCzIVZ42yXbbJ9xgCMa/k2K4RKA0sgKpRKm8Tjen9UCsXVtpn24KUNNFZ6SftHE33RymapydmzZ+LZZ572yW9x1y5vfXDKt+6qU64QH8lerBSjk2N7tjz+ogGGbMn2r5hbfBgQma5AZxj48nC2YCUtBVoQxapVoWgWCZsjwYzKGVv9xwokVRQKACrBN/wZIBkziqkCBGtU+/meAm2pz3bV0uXFA0/Z1heo+/FvZtzPYyq4vhT7URxG0rq3B81Y2cRK7URXgOLJ1E6nH8vrvVBR9IS69KE1Ot3GelNGlHokJj/RcSXrFDnDnRioepa+bmvytomtkQtywJykDAbTimsbp6XMq99UzjTl2U5l6sdp0m8UO8+Quo4U83aMcnH50nKcOnU5Llxcj5m5OQNlgIJ851ns8gSAt49UDCdAvrTDwKCk8sn/VJyCFtGolLF4Mm7nq72ERE0GA7OtNXDHf0YFkomVN6VEv9YwKSeqlsmAqYW8qsw4qKGk61hZT6GABW9XNS5gnAoJ7Emozf1EqgbtCVxX1kdx8VI3Njbyi9h4cJAHIVc3u3HpylZsbPL0h5esl8IJUZVdLSuh5sfltKEv8kTmlbJIG5Aa5BUsonEl5ZH5BGQkMrAOTG1un6A+Ka0HZlL19PcYpS91Ms3DwY5vE7TbM3Hk6NG4+aZbJYhWfo+5Fs7x/fTTz8TG6pr40b91Kzs3u1sZ7nPlVeb3Es1NCZont+4JfwxgocODgxRH0qQXjZM1aisp4+S2m3tUxlOmWArqGAAgli3MMWUvFQowFPIj/uWOeunrL/JwvdJqWf+yPa9mLKcsU9SLKBugG1lkZK8/3uPLAxCyVr3iTh9Q9WNzZ7s8t8WNWR0guK0ha7UlQK2sD2WtNCR68Yk5yTqtpHFTnorVxoQyMBSw477IOFck4+gx0AurnARai5DHGFx1UQSlrbQKGDW27Aq5P5Np8gRr5m1qcYD5IvvW7mjINzr+xi+OO+58Sxy58Ratqx1dKRV/aiBn/Xo56It798T6ynKsy+fyvaHmrJjVFmqhTviCD/OUWYdp3sdKUSh6Sj5tUbQfu52UU/IDvpGG75jiEzMGFmAb9yzzTPLjUJ1mVVXwXR2mxvB4FVC1XJ2VNBt+qf2zFWWZEkjhCYUia0rL3JzohmKw12cdUi33xswU23JP1I9+r68tkXtnlGdgTVVeekkiTKcVmJ+LIVOpf99+AdiUig3uH3rAFBQvDKJCDVTLXTdF0wobm71CGlKD0z+pot5pXwxzskj7o7WwN2YXF2StZBkkkAHmWVaIa7rf2bRSLp4/H/f84fvjsYcfkunuy0jJgdbVwi8w4F/l1Vn4EDkQU66I+vrYy1Xr8JpTPdTx5CjyNbAEpOFoNQYNrCRPGSSgEnCTwLAaJcdQsJIVJ/YsXvdlHZUoo19NO58dnG6p3MN6LpHbMgeAgYect67VwNRa3F5lYxkwPmPJSvpemmTnE6fK/Oy7yxmTCeiQIM15Ka9Ek6lxFcZ55vXcGWdZEnbsTM2kU46pK2kPoB6lfEKTAaDqa9UrJwE2KUticjHKsV/1vFM/7Eh5nSXFV3xPakg7wNfpGmRXli7LanXi4IEDMTOjuTCt/ITIzILHrHz5JIMJB3AcInhuy/WVl/Qbxz6fBUAfKUoEbylUYgGgxVdFclhQmTRZLV06zxqPvMcgIs21y5+S3oIynSCm3QTUtSxj9VPsMRR8gcAP7QxIUU3zRz/N6b5q63HpSAcRerOs+RNouG/mrU8gAkg8DMgXiiRxS5S1pxyV8Pj5G4gpP1/AxMxX5kxdZqyXbGcBFj6azTMqafd9gmKg0rkukk4wSkzH7Jx5L7CSmlZycBviCeX7f3lM99OR8qlG3U60tfDLZ1+I7Y3VaM1o3NL9+TOn48rqShw9er345BmrbYFFgOK7q/ioltqxpXpcLcxbsf25JM9p3pmSxZsJx7Xe/FJP2rFeHKNC6mmnFOslTaCu9HEYt8109s9xiGq7sUwJNQlClM6+KUc+k0g8Bi7B8wMVZ5yehOxH+zyNJZ+0oIYvDsD68BYPVsruhcA1AGQGdelXCFlZhpLrWL+Sq2VIG8kP6++2imtZrZcu+ly6GxUw0wPRwYgscb0yTNcEFjWm0n96HIj0kHs/XDXyWYjbrXk5la3Yd+T62Lt7lw7xOvUxvLa2Q4f2xZu/+M5461d8Zdx4683hX31CTLhAfgRGWV0HvrFV+HQo81nIzrO2wpfajd0IlwN0XThSRPLHRoPZpz8XAGNrqzBYiixEBG89xMxSy+vYVwUKk3xRjtMpEyvHgXIUAwSSJ/KVRzYVFm3nf8wz9WVc5leg2jJMbSQBICJT2fosSDW0TtMyYcl9wZlUDpgMKPGA69EuFsw7gUgXeZB2LHmRjvYGp/7LHsDMVeEkgfFaNk25XuIUzPSzWK6f6qeXMdGEh9UGg021lR8lgX34T++NpbXNWNi1GPy4lT9QKeeL3W5x13zM81GtuQWtAUBqPuoRKEJg8SVUERJy3hS4S4mczpBXc/J39VVPW1Zd2nh9eaVnyPU6VcdT7DfivW3V9ZMubSq9KGQZrwkuz+62FXwud5HyTjPWhPcszzxk3kiWPCHv6Oti4aBD7K1UZVqTwWpSW8myWisTsjV4ysGIp0sMPuKkvF+Zfu54t2vF5SZ+jEWGAEmPB2WAlo6JkMpL7M5GZRIIzqsGK8ctBeo5ftJH5aC/Ih6r0tds6E7jLK+uxU6nE4t8mLS5GMN5HinmzRz9qS1iNC++9MSPrjDSg6baMV5RvPd5BMDczImQxJvT8KsxrIAiDL7MHwtg4LictWt4g6gIUdYpdcS9MfpRBy9pJbxmSPxg/VxG2lTb5IVpC+g2mkODZhlpTarAPI41BzPynwDRGBDzwJPXl2uAUpElbZ4VoxflGZm3dgaS2YC3ZiTzOq+fmNApkAt1JP3ptOSxHWONim5zXGRLWuWei1jz0ldJfyOP5k7/a4ab+hLVqHkeAVNhAU/F6ZBpcSW2c+Z8KrGawYZOcGkeC3qlcEwl+fwaIJiQcJQkcALsaOcd9BvxRXfc6cX3dQTmN2g4qfDR8s5OLzbWN6RbqUZXmWZVjBmXKmd0gpTQ8wYswIFf5eFd/HlO9cg6za1y+wFWjsXtNVSyE1+UY+F4LA+RQiXDWIyhpKuQA+0cMz9Uy+BLPLgvUbbLtpM8lWkpax9i1pDrckybkjZpTG/jJW2+RCg+1085X1+pgFUS5RsSWCvFKuYZLlsq2nrNdf5KkgFy40Ku+oMPryfbMEdetMlD7SO34UxTyn40r4DCnCsRMHmYTGYznbEnZHHjRWX72sdPZ3LV0Fb7rX88knJbK5icE4AW4sDBA3HrTcdi90JD21x+WSwfXfJDb+qDMJzm+qrfI6BLnivPV4yFmFdP5U+I09zkucoQmIgrzdYm1zYsdfRNfskjqJRBWlkpzusjRqBmRk30wjrhRumUA3EqP4m1Zt68wQ+kteeWcTWZd48DD57Ec+R61MblKJT2WW4fi/XX9qSZ22UFUHAJX5ac6lzMtkcZ/GVfnhxJC12orCF9qCxDrk5joWives9lHulT48aT4rT1BBkzisPFDwvxi1UiC1/lGSfZKeNpTCYqZLMHM54cpaWgaM+3C7ufaHz605Lgd7bFnd4NuVcb0d9ZF1hYsJYu08zH4OfmZuP0c8/EuRdOx87GuuZS79n5mJ1ZHM9V40rwYv/LaSgX7l/hsslWmc09fVVnvlNAtX3+1g2EIidXod8RMMGIyry2qlyINKR6bYHjeisbTRcllrznrc6uxgNUyIt0lqlvcY4pG7sUtY3TuU6PpZjxcyqsFKYJKKV1sqUS4V9xwZpX+tJvKoYHDlWWLeNWnuGRdjYMM4kX+hR5w6t4eaLZ3hVPJ4NUJLMWoAaD2SwvTBdKv0nlUFFQVVReiSnINJNpWj2uwOgLvr8Tg61l0RVtd3xRrI64Xb7ikDvAamABaPUKz5w4ER++557Y3Nzw+K22/Ckt2O/NIVB4EH8TXuFRceVXeVscC5B1EWc7eEVAKSyoKhuqQhRpnFRsjpNOPHMm+NIlgFJ+yQNjsAK1FXlrKjyN49q+5CtAGDcBJtnR3zwbKU57rNLGdbXe4yntlrgM+KDpoOP7GV9sh1qB/9TvqjFEqb8qV42HTj1uytfbrMtKXmSgmZ929Frtp5sH7vrgiszheQabCA4GYR5gsBAtTunJzcNsl0qAUgm0S+dXY5noX9M5KUsSmqLR3dSOzb4+E1vbA/lQW6oTqPq9GPXkU3V3YnN7U+Bvx6233aa5GaPhj2lVc52CLeMX/s2PxDk+HKBQCwdhESMA1Zv/tEYTKmMhJPgVh/YrPGaO5fFcJ/2M21Cv/BTRp657QlePkb5bAgW+kTV9cfbFaM4jsvUqF1ICCnlDOUfVg989UFqF9qEAUALKHFXGlE+gua0ox5Q8GYt5DZbCb6mjrO4AeRjIvqT5AHCCrBW92f1PwAGCfoIBPJiVlY3GVoBYlIrMdIJQDKCsQrUchgCBJxJT5LNMeQXWhvXC9Hd4KqM56+fU/QmaHo56K3a21+Li+YuxZ98+gerWmNPJcCBn3leEFs6XeeRWgHCzTINawObF5SJfFFnvPO2sIBRAGXW5tlRsjlN5ToGX8jGRR+AsBGDQJctMVkYSlqbS+Hn6QgZjUXSCK+f0HMzrNWUZ667z1y3S5UXOVam2IpqX+1H+7iyNYvI8JSiNLKxLuQV5wEpK3efYSWVNovFNT/E73jLFS17Ayjfap26/69d3aBGDRvuJ6j95O4CUznem07Edv0vtNtNlxPhfsh4CiX0E/LKp9JjwRQgIuzUbGzuDePiRJ+Lee++Lna6sVEtilqPe7w1iZ2szjl13LF7z2uOxd/++mJ2d83u/8MZfHgBmlUcwErL5RqCkqUse0wfS3MwpIPmikaXjB7/zyVGqUJLyCI01ISjWKUFCgMgALmXZjlj88LZMaQMZKAjeVMcRef4EQy2jjbcO2gF6jzGt0NJe9V4XYFSbyTgAQHwXWWNpczzx56c92Oi0ZgOKtPiVBVOt2mqXkMwsKxP6l9VBT4zBWJSh60IGjsdP+eb8BReM1ZZ/nlyy9uYzZtIKyIUl+q5eYF0MqM1YKIcRTTYhwFMJRioDjIkGPaO/weXc+UuxcmVN69Xpb9duA403Pv0xcrXZf2B/7N29O3YvLvqNZxsXrjC2h9a82ufVVa80FpxXTPLmt3TKljES8BIYvM1zWEt7jcqPKD+vfqyD7Q/waY1jULBOQKLxTFKoqLoAGSOTq9unnEib4UJZd3VZaVdkTdrbGMAkrfo6V/aFtyL/Grss+3lelRtUvnOevpMKJTPknklHam+XgnlKX4PMMiQuYxFPkYFU6hMTACt1rfwEVMPW7N1WjoWrBm4o0tVss+oFlDLnRTbNuThfnYXy6Dqh2sZ9+Ki7H32ZlzUayjp14oabro9bXnO7n0qc4T6VRpiVwGdkmfLL7nVSkfXy+4UYBUtFV1uLj8BrDvHjrassjHyCmflYS4La83NQaO6N9vwdMTP35mjPHlf9vlLHWDwAWPowZiEL02nimp4iC1v9qzyqsgu5D/XOT41T69Qvb3JiEbRClKZy+mJRrWjauj/jQGktM5ZMMAhlnYApP86V1omA1LgexwUqYW7a5wWJbLR+z5EySKAkJqqFT79KdaWvSX2oF68fZGStPuLo2//tAypYsVmzf8Ggs+5sZJa08x5Ek8gCYZXSWmQ+UZ7MVLJpdXkKD2SAcL6/8/bjrzPdeOtrYtfiXrWbk2AlWjWbnZ0X0LZ1CiyPbcicwy1PhvoxGLX1fOIHnq9aJIpCjAjb/ELwvqDk/hi2D8eguSj+D2kcvktUwoenKMKyYKfIZVJancPjsZ6sH19oogQKMoQmbeo4ma/9E3wp0yxjLORVDyOAymPxeLMvZHicIq+duow1gEjnvvIenx/bmTJWJueZm7nUx2BSGn0hJ6dVLh1Zn7Qp6eS15N23zj/TH7T23KORE1QEHfffb/NpkNAxB27wxRn2hyZU99pkYpJOEEG0ScpxRGKAdfArUtw6mJmZiT0Li7FbDvjC3Lwsx6x8OzjB3PfEQyPWrqz4kzUEzHhaKQUUY2FLIYxfFHMVceUSU+922TZaAtP8ddHcdUjlfCWkLKLHYwyuuBdTzlcIGZV0ratAyatc5SVOoJU2AKLUTbavTFdiqxODGg+Fwz/tSMM7lijnSirrNDF2jVWnUfzclF0JSU7ehE+axKp0PffRkIeovrXG+FmGrlJ3tU2mMR4JwKxPcr7VuldO+grqYRUZWs0PpuAnZOtS42miTAOlkjKuBBPXEm+B2JJp29OLocE3+A52liM2zvkL+u2vYFmoHebz1Lt379E2qLmKw4nzmR+/x1VPYaNYj0+65FEG/pF/4g3CZ2GlGooPhvLbgq25ffKxsFDcz8Hq0UZzm49rSIozwFi365mDbSfnspPN4AYRCiBNXfLD90n42K0YShkQaz75h+NbC1w24sE+VJmnzgV/yQ9lyFSxxmYe8ql41iBi+xOg0qMShBApGANQ8G1g0VZ9pT/WN74AVWafCmLumq91pU/V/xjIzbatFEEjZxi223enZRHyyiR+c9kdiHPfJ+/FeBHZzhOJsmxWAmxaZAABlfkf57p8goP7MI3+hk56PJQ/jM7GUuysXVYPLVhHMh5z7W1vxrwc9PX19bj/vvtidXUtR+Pj7wanWPfiJvwiYHjx7y2zZQMmeNa6OL14DbEhMJ+SwTypuc+rX6cIje2c9THe1VQFWE+8fNI3rbbW4z6sa5rgR2MyN3nqX5Iq/xoL0pi5HWXe49CmbDX2+dQv16l8uaCRfcvzobM5fyJ5YFD51qk1kRBTCkTZYnFR6MJDbmpl0MNrkUVupcyXPJkvleXtDHiSnMVvs/LWmPkDT6UwBtXRt/1fT2t/PmWAgF4IxTBpmSDzOUFevcQa2DE/8igmJMherxurS0tx+dz5uHT2bCydeSGWXngh1i9e0Ezykex4dzWHxtx1QAy2Y0fA4gPaQy+/ETvrK7ZWm5vbcfKZZ6O7tal26fsMBTwrjf5aWKXJ9qzYQkBp8I8AeL9xTuxvRaf7SOxs3y9QvaAqPtVLG4Aq/lGU18z6kEEFpOYwaZ0IUnX2Y6o/xxgoXPEYXEpPbrtMyEqCZ8uS/laKxhPPfiqCdUz04HFJ65SbIKMdVktlciN8IcObT8GMyzumkiT4KZSAKmln0tKyjrFvLDeHteWcypuK3j1vju81ir8qF3Xa6ff7f6pRHcagcmg07qkmtxKTQpOynJDFmSmuVsWVWNCVCxfjxEMPxZMffyCe/LOPx1Mf+3g8/tF748SDD/orCvkRRt6L6mlfP3vpij+j1tY2N+xtaLF9DdmKmdYoOlvrmroZt3HzcxYLljYchQ2GZc6qwKLEVBIkQQhIFsZMWzvvbLR3iRa05Jn16MWq6gAUwsWUinf5cd5+yJdyyFsTdbJKuZWKaK+x7Vs4jaxY/2TbmlBuXXq5miijn2OR1k2MRXW5xhuT27FGwKc0ChZfbKOseWAwFVdDoGnYlxL/2h2G7BAVTArGlHoiv3qP0QcCXSB5UEPHOW6d3xeU5QofrFtzuZ3SrdZHuOmZo6uoxA7DmdZvjAGizh4c1BqRZZKaLzS5ArO+1+3GkqzT2oVLsX1Z29rySmzK4V5buhLrSks9mkiWioTmePTRx+KjAt0LZy/EqLsjTPVjVo77gf0HYmXpcvQ7O3HkyOFYX132p0Po1mzrlIigLBAEk2T/RnEKpOQBAgeNWRGfG5yZE/uyWDjo8qVGgA/LIPD40Wn3R7AZpxBFKE/iqr5TvbicNknwpXwsfFO2MVE37se4k/JaVq2k53O+EHldhB5DcjeIla56YR19WZmB0rn9ASp8K24vAK4Ek5/3Ur3fD5X8uCkt10fTYY0glaFblXNvr+o7y0oaXj13rZv9LQ09DleB6ujSoXs08JkcHIJ5IZSJlE//IikVqhhzKIaqSe9sdWLjymoMO90Y9bSVsTitiDXU7YKjbmumFS9oW5xXjKqOHrtZgMwHytIBbfvG57Gjx+L6G26M66+/IdpcxdwYBSw+vaRpnpjoJECORbGlYRuRgFptOeez3GCdF0awOgmg5Em8SyncQxsq7auW9ZR4WNZtWfhqTv74oXFvfwi8CNixxq1yS5Appr3aJvggZEjb7MNcOW8BzrX9Sz6f+0L2Zb0el/GwsDke9wp5FhJg+YkEToHK29AbZOqm9i21NWkMxuUeVIIU3uB5om/PQ1lJj+XRbO+0F7rvAz81XAWqxl3vEcjb7/Mer0nqYvPqQZApzBr7ikSopDG/as+xFcX3ugMvqi+Q4EJhhplO1eo3iK2NjXj2mWdiY20tFnctxPpGxx/F9lYjB35NPhTgm+WbYWa1bc3yHaGSimy7nyOXKPPUdy2lQtP5VR5C6KrDX2g2sU7iGbBJgYBr/FyUt5/JWLn2XLfTWAuND2h8aPFVSh2kfKE80FRClvRTf/dL3kjnxSMeFI+3SXgr88G/Y/V1GWMgQ8o17tBbPGsSWDryOTtbcjtlh3jmjMOOgaW1SQcG1Zh04arcWzUAIy+Jeq0CKnNyAdiCFz6Sh2l+Stxs/87RO/+Z/JZJuApUBAnuNyxUDWiFeLFQFXam83mjJIax4kR8bn9nuxO8lVcXxWmOJw/40lStUKsa+MvNvvKvfHX81b/6V+NtX/4VceT6621h8rvWO7G1wxjapgd8ABIgSUHc9JQSmxrX307HvCgEPguxz+fxnQOELFgRDPdq/Ia0Yh4RzseEWaPqDY6SRrAoUGvhymVMC9vrQ5jMl+tOX6lumWUekQVe6MU+Fvksox+yzP5qWyjLpRqsj/tne+bEsljm4pX3/DymFnXxzPOxdPJErJx5Ltbldgx6o+j2Gjz0oQsbYIkstyQ+UdPd2Yktna6vXDwnvekUrHlsKcW3ZaixJxeHym31Ve4DQeG50f4NA2cqvAhUR+/8Jw/IlX7AV586cVWYfJVO8givUp66iNvR6QgMOrFJK74K+Ag0wQshTwXxzK7YtYf39RZifn6PSKcvAWWgbUsjxZG9+yRbHjnWYoc9jaNuIsbEiecI7S3LN2cx47lIfkrXpplYfOXVLYFqu7TlFI1GKtcsyT/gglJRKJU+3spYm9LV7NsyEatdWsKMOfn6ItRVPn1/zPVT7cekMuoMPOZiTq8n586xkCkHDT44iw9Ie/Goi8X1EmveRpiJvtquL1+I04/cFyc+9qE4+8yJdCX6rJeLGtkrrr6V8pvaIU4/dH889/E/iTOPPRidbekM1wCeBOT8aJ7mNK8pCzBgHJAn3WhfPnal9X4reCq8CFQETf4bkn1aGCmDrctKIHbaA2pw1ZnUDriQVv/xp27rIrA0Ir/BiZOuct/g460Xvk1O1oif1J+fW/CxH4vC1wxtyS9bXVlRP7XTIdl9Cl8Df4ACPnJLsX9HLLKfZCVl2WAk57WvPkxncDG/Fq85aGd/ZExVaRMwJVCwHldTWhSEzjiVULRiREsaJfhSmrJYlCtOJaEgxphQbpnwnu2I82IWgATsnqy8DlVqk3X0b0oeWyvLsXrxQmzK+vT4jk/k5Iso5V+kqPYRW5ubcerxx+L0k4/JB5ZlQ+GFV/hDx9Xf9O0keCMN6aL0rY9ovtcu0zWB1b8oyDK+bxAtgVxHdwQCaCSosb/gbsQ5uVbnsurEwrwyIimJtPhVUlcBCMu74xrItxY4CQ76WzHsbuuANi8DId9J6S1uJ+hqn9NJML+Pk1ERjtaAonUSbA265gC/Ysib1VhMTLWtDGmEkQ74YCDF9MVbv/Bvq6PeWIlpYn2lnLVOqCo2yVeuKRX/IhqPLxApDeW4kza+T2eeKyUP2Q/lis+y7fikXa2w5k1fNtPYdm4f8NUJva62O8WACEljofL3L5WuJFFyIOLDJRDgy/HEF2PVNTH/mMgnISN409+Ltj6CWr843PyW95wRQN4LciGO7/7YkYi8LRXE4rSwvNqg0o6bkzIkyiiNdWJUBZjDWulPxtiA4kmEzuaVWF+5JFOtMo6tguWVy5fcFivx+ONPxn0fvzdWV1dkBflt5ba22BX5DyditLGkbQDEIvD0N9LfQUEoB8EX/4ovWhWfdWuabCVTRPuXoYnysYji0wCYsixTZOApnu5X57AFtQVIypuNqUj8J4O49BmDV3MBoJb4bw3VZ6g8FsPjqb1G5M12iVsyL8SWpwIdwlWXzvtAvtXYz6UN17UI3Vk2mgN/NMGFLiDJURhI/zVJwLvnhi/+x/eq8kXhJUFFEJB/Zjhq90f+djZR2fbI+x5RmQgQJaBUrrLct4ENmEjTC/NcHTjWXD/SsDIq7wpQO3yjXvj7PwP/SVVYnAN7F2NBWyHb4YWzl+L++x+MFW+FmkWg6suSXX76odi68KysFt93pWOCeMk5eCsFM88VCOWVZuslgaVZR2iptBcRa3sJqhcZNLYWztf0NGW7q8Yo47vc/LADwCc8J98vJnhE4bILOlX3ZYq4Wz7SFsjnMAeSJW8bYZHqc+jIPkGUsT+b6AucfG7/eXtBdQBLsa4AgZf5qhwqYAvPXKQlDUnv79E0LxleFlS33PmPntYV8z6uGgugDJp5pQ0m7I0Yo8xDYYkUTRGLzKtHbQCoFuA706rk6xg/dM898eD9D8Vzz52KfndFJ8aOBNSMRTngM/LO17c2JIR+HD16NA4ePKAZUlltjdnqXInNi8/5u67EhEZMRXCviViXvXk3oEodvFcTnoqk3zTRBxBmPFa4+xSqY42JNlePM+4/HkOyQrlQbaPyF5EuVPriOPhn6FCsFE1to7MdO5eej87yGTlFK37vNA9CBSiWcZG3Sm2tylwuN4AAlq7fqTR1zMk49vdM6Ftr8xqIp6n5kZvf/A/GbyBfGxjpZYPQ/QvZZFoAXKWKzYQmB9kIQnVYKq1AHdM6mVmUzcJNPD0gxnGQdaLjt1t2trbi1MmTsb62rhPIqrp2Q95S7Og0wlH3eR2RZ2cb8ZrX3q7+ukI1bo8fQBq2Yk5jddeX5ed3NXRuxwmc3GZsMQDytUQb6iQgn8CmyKBjTdSzHq+V9U2R+00ToGHMCqCkscxcn/F4PBG3YLwDmKe0ovDd1Lbm74gvbbyFSqZrF87GypMPxpWH/yyWHrsvNk4/G6OO3AHV+4ZnuR/FruD7g0qnhcryeiO6lqWPpfY2EOIJfipvU7HT8OG0AD5qCRcvH7TClw+33/mjDwgovzPe7spEpNNxTaIsHXqRGSzBQOIUUhfEnq8Va9U8+nL27HNx+OC+OLBvMY4e3ucbd7Nsi3wpF99ZKT9rcW4mjh25zn27m3zdEAAXINtz0R3ORX9zJ6Lb8RUJqNLPAMgpqEoThU7oWhBY8WqLv+Ivunc/KIF2Vf9xXdanEhKYYzKo02raYRdoAEyCFoua5Xy1QL7VxIUpPtSXO+YpXw2lsn6/HduXzsWmtvuVsyfi8lMfj+UTH/evYySgJFtRAknTenvDKa+ASqsEkEiz5UEAEOvprU67UW6B8AzAk5e8ADMWzw/c+KYf/B0t4mUD0vmEYTRsvwcwebEiYsgOnQXHxOQZSnXFBCdh7lXsRcjKqJAyvi+p380vOL3pppvi+OteF4uLi/5EzfzcrL/0bO+Bg35r5vgbjsfrv+jN8aY3vzmuu+466VMi5hQpnnZ2RrG1vq3jM6faVJIVIU51+bqNY1Ga8aQJGK4h9bdP5vYSoq3dnMoQKv0qTdpXqhfcNNnSCCyACJC63A53XvGAib5tXbRtvp6Si5d+lJc0/CA/Xvo6JXf5rcTuZnS2rkR3a1kXgLZAteKuOf4Z8q7bnQqU0rT0Vt516MT6KBbLZanPeuIzD4WS56TMv7wvVYM4/sTh9ju//wEJ4bctWJFPCKI025rEQs06C0IprpK8UgqlcZI18/JUx1ueo7jpllviBoHq5ltvjUOyRsFv/mGedzbVrKdB1GqHD5vqihJw+OV0D6G5eFN42GvE5oa2SxXja1kBNGDxEpT9k5ckeH0J8jq0hgpC7sWMuCWhcsDkNQpobqtxCtkSXjuWCDkBdB4NamosgMo33dgKaNx8OBCLhGVSOYpVHX0T0FqT0tzk7Esmne01yYEHGPmVU75vfsOn4ARQ+lV5k1NZZOc4KeVGWuBTbOs1bpNAMrBEY/fGa56sU/Snt9zxdz6hlSLQ65OGZrP9Li14Y3Jy0oILA2Mz7zLt7Tqysig7pKQBE3lPxcNgiiQQNkweKeYDDi3FPO7S4xcJWDHPYy1f0va3mmiURPzji1gp2W6/GTozp6o2O58ElGbbYDIvKBNznQo3ic8xvUy5TbyIw0ieHuFZa2B+j1f6ah5bRY9R1l/61zHGYwqg/kCDZaf2WgPjcgHYyUaptrwQFiP5Gn+8vch08/LFWL98XtadbxnEfRjExvqVuHzueV1cA8u4J8HjS9mfYlwABHgKgNAL2yFbIMEXsOp8H5mLUHz6doLmzF2I9aSuxQt3An7AHT9JeEWguvn1f/uMhPAz2VwEgnXFs2gLzmVFoTAnHIzfxCxWyvs9C1Urf2MuKy2KG/TwByI211djh5/nV9vdi3Oxa3G3ynHK+VRNN9urH28kt9o5/0CAYl6E4tsZUoj5sMIhBJNtKo3B4basKWMrU2tjTfYn+Ej+qKO0xq3rc5xXdV7Zyjuu4zJHtoF8j486gYQLabi6HP3ls7EjGu1cif7qpehdfD62z52OvnzIhuZs8gW2DuLRp25dcFvr0d1Y13rlOkiQvI3a2enE9tqa5FzmseWpBGgSSGJOcerDfhX6QBdug06QW5FJ0e14jcQibd+/cusbv/sl70tdG5DoKwq3nHvNz2u7e8JXoCeX8DDTMFMEioBhEoDYH+/jKCoNuEQAKD+3VxqwKvIS+I62uYXZtu+g84gxtxPwCC5dumCzj0J4/2+obZCbhTMzqfg+glM7gF6VmrxUKuBBWGNCaJO2kxMY4hBJSdyyGGhr6W5cdqnfLyzrTDAy7iSfcxRSWQUy2559EpS6shSrT9wXlx/+cFx85MOx/uxDsXbi/jj/4B/H8x//UDz/wB/HRZ3qNs+eiZYuNB7Lto/I1shz+7LgPQm0j1x1rSHf/JolLi7y+K0p1jwYZdqAspyU91pKedWL6sYnO/gWkKucbDiidb43u/hJfakakNcrCo277uoPmpg/Fsn2IGbEAIpNqgxghrVAGBY4vNhyyoB5Eg0JyAvzwACxGWs62c3OzsTcrgW1H/mhvMsXzmp9UlpDfTSn78DbwklIGgqlKae0BIbJpo14sX+lcZOSPwBTiTWwdBWrn8YSWnW+UADG6q8DBBZlZ+lMbF0+E4PVCzFaE22ssCgJHvAwFzKAEbY4eOCKV17/+SnmHM/K6e3E8slHY+25x2Pr+ROx/cKJWH7iwbjy9COxcfbpWDr1RDz6Jx+MRz70B3H+kXujy7sHli9ylbw1Uk9IAkhDEXdVergXZhy5q1y85adnFAOaMQEw8YLQlLflRRca0zpQGgAjt3w0R3LjiQS1swybrXfdfvu3+pMyryRYlK80vPYN33m3EP++9I+0YK5eU16xMDmUXe4K/t6nvX83yp5dF6QMpgxliHGuIJ5xOnj4aDTnd0cfp0tCa83Px+Ke+Th8+LqYaeFXNH333Y/B4LCrb4v39jQ+22mL05P+/G1/CGdMyhsAACEtSG5xKvPWiUKUH1srbTVrF2P16T+LnRceie6Zx2Ptif8a649+IDZO3h+DDk/NMkf2hZi33nGuN2e9XTIm61R+sLURWxeeix0Bk6djB2xdV5aU34iRQMxjKJcuXYorF1+IzfPPqu6C+Mwx+JAC71nyzD5gwnvoKN7uNmK7w132vt/v84Ws2QwkLmRIactfxMWKZUIPvFRrRdZ39rUGDIauACG2I7nyI1T9u286/jeuegjvkwXQ8SmFfnPuH8Rw5rJ9J7gSkPj+c8AgCNkc249i8Yp5lifNNVeQ2rBy9fM1rAV8/OP3xoMP3B/PPHNSTmjf5h0lzApgMwsLbnfymVPx0Y/eq7b351WI1LQlsJX2tvuxcerZaGysSgC8v8dpDWUAYnoX5eMn2BkV4RSrjGeqmqN50YJKeT+QD7PO6ai+GlsXT0Qsn4nmlXPRPfts7Jx9KjrLpzW/rJgtByDUAUPANMAESN824CLTWDwVCsSqpRzImQY4fWmf9zj58vxtbWebAtiG1r3NqU7lHQFsY2szn28Sm2xt8J3fKszWF9EVUjq9VixfGcapZ16I5fNnJXdAoovIYAIsCaDcKQCaXiQSIO6BkQ8p183oYlzwOpo7y7Hx3L2x/NSHY+nEH290zzzxfW74KYRPGVSvf/23ndF29V2wxLbB1d0CRQqjPp+K2daVKDNtQIl0mfAMU7VW9DOgdBWur67Hk088ESeeejyWLr0gK6Aj8jZvuUjoijdWLsuf2ojTzz8fjz/+eJw5d14Lx9dgEJ38JNyVy1vx1MfujY0lOb7jUykWAvCUGAAonlgsAchLZyBi6ogEdoHVm4K2q9G2FLnD0X1LvG1Ho8sipDiPyzh5i6DvJyGwXlIgZVgt5zUSYDYAseL5jBMnMEB1eW09nr94OV64tBRXVjfsH27JBF24fCXW1pEDgMz7ZLxZ3KOfQLMjq73ZacYVbUinnj0Xzz35RGyubmpMufi2TpoL3Kg9170tkshi44UAsyVuaQvl1NeSfHoXnoqlB343lh/4D7Fy3+983+13vedUafmKAxL9lMPr7vi29zcG8/90wJUuk9ReeiZaq2eiIQBsCwhDHiWWBR32JVSskwHFghA0f1mwtrqqK7Afe/csxqGD++K6647Err174oqu4M5OPw7s2ROrOjb3drZjz+6FOHbddeon7wWrqMsPhW1ut+P8mcuxrnbRyp99SytULRQxFqSUKd8YpqIwXLgkvtmIpVJ7niptimf2DX9RCMzzsTLFvigEIqwHr1KfFmUvSqOVmxjKGKbS3oDbAQBdc7J+P0UgYhvraI1XNrbiwtJ6nF/aiCvrcsJlhbZ2BnH+8kqsCFTekgVYTnZYcbY6tr21zZH69bX2ZmysbsdDH/tYnHz6uVhbU9kWfKfMAZK3PERCEG++xsyx2BL7qZeuiFvGjejoNBrLL0R7/fI//5r/8cKntO3V8GmBinDr+b0/Gf3tj4yWH4rB6feb+mc/IAfzjFaiBbGoAij0zJWbD6ixCF1x3W1tf41465e8OW46diTaWjlPIZxavhQfO/lMnFu6EnPymU4++WS85jW3xWtvvTGuP3YoBt0d9ZfCtG0g8M2t2djYbMSVsxfkBD8Z3XU+lEpIUPnYL8VmnFYjP7CAxUHZeYOzxcfEdBGkzzaSXyi/ZSRFi2xllNcGJQAKPLyNs70ZnUsn7XB3XtDWeA56Orrnnom+4t7lF2LY6UlNAhXzsoVpEH8xPic5WfeerBYg4dFrtjW7DZKZrknHqN5bp7S/vbkWXZ2A2AF0ppGVUl/5VN2OQHj6hbh0YTXWBbZtgcpjqS8DVAvqIG3b+QZJFJaI9/6Yxzdh0V0MH+nOx7vc59MInzaoOA3Odde/Y/j8hy83L90XrRf+LLon/yiG6zwHpX8rQlbJRF6dKJdQ+bplrhi+Iui2226Lm265PnYvyMUdaYuRsrrnL8TG5SVdkVdkCTfj6OGD8drbboijRw7IEvicJSuoq0vWBUCdP7sTf/KfPxD3/vvfikunnvQ8WBOskU9fCM3pzPsGpLco7mq3BZKOnPOTsXPp4ehceDi6K2eRtJXJ1u2LA0WxFo3bHM5ETxZ5+fF74soD/1+sPPR7sSy69NDvx6UHfz+W7vu9uPzwH0V/9QVbLJ8WWb40xhe7TYjTcYJY/xpbc3LRiccmlpItl0NJfyd6AhW3r3xDWeY1D0DqwVpVnvJWOVZKFw0HIA0ksKgN4FI7pJC/jg8z9BXkQJ8u0OHWun99Q0xuDIaD77jrPTH+HN+nGj5tUBFufsvfPtNeP/tdbfkcszvr0dpcjqYczgSRFimmUYiVrEIm05L1J6FJ0Hu07e3dPRN75iJuOKQtcPdcvOWNr40vu/2W+Iov/9LYe/BgfOkXf3Hs27cQ+w7ujb27+HgVFmcgcKKUtra9USxf6MfJB0/Gc489KAdbTvvmuYidC74ifTyWYvO4n1sYUjY49Ec5Xxqyc/GhWH9WJ7wTfxid84+oaEMaTPPBFj3gRCSFNQSovg4Yne3l6C0/EzMbz4lORWPtee1Lp6O5cipGq8/E6PITMdyQPJjPlkrWVePw9gpvs/CluVxw/vSRWkAoOn/hXdPurMTG6YejL4D3Vy/Gjih1rlV4a0a2aivyeiTngaxtOuYqVz3mKg824hs2NLLl78kIWb6zdklW/uEYrZ3ThT34gbt+tvdIafBphT8XqAi3fN9T75es3+WfWLXRTSnlm8fELEPMq4ZXdm6cZcwtH8Xqb13R1iO/TIqaX9gl/2p3HN2zL/Ydvi4OH7s12gsHYij/wzc4/YkPTHQnWm2+Jnshhm3e3vEJWKerXnTOPhGX7v93sSTLMZSvF5sXtI9diYaUNNrR1qgLwG8paY9obl2Mdnc5BrIoceHpaOq015BgZbIEIr7GiDWgfD6OD8C09W6vaQWytv0tXUDKq16KiLYsQotf3erJ4e5Rt23g8FNyfa0XydCvoe2UIzuSQEDc0IUIuAkZD8XCs7H+5D2x9tR/ifVn/lg8nvcYYCjBxHj6k1i0Y014tdwHumg1jkRchiwBLSiocAIs1LATF574kzj7yN2/9IZvf++/LsWfdvhzg4pw47uGv9RrjH7ayxO3Fk5hPBcpuCldb07WT9imI6z2/gTxouI5YUbOrXwPfqDbwPOzRANbG/Yg/xax6jjJLe6ej9asTl8yXnycvbfdi5VnnorLD/5hLD/8+3Hx4++NS6Kdp34vBk/+p9h+7Pdi59x9Gk/AkiXZkcL6Jz8c289+JAZLp7UN7kjBeVuEufgwBoDKn/qXv7J+Llae/2jE+sVorGOVeRuHeq1BFqgpiycEi3/8Jtkn1q8/s64alM+F1xSoeCuGrcnrSjOikBcfFrKzdCZ6SyfjyokPxPLTH5Hl5HOQHA3YAdREzSxfJfKOOTNRqktGF9zsHPfxGE8XtSbWdXtVcF9ZMz661RBtL5/+11/yHe/9tP2o6fCqgIpw6w/FT0rTv2KxIBm4LlFuOdpsBCTfZLOU85kqCxUHnof6BZQWH7liy9nR9oM0WvKBNAhXrzWDY4FlEzD3LM7G4lw7Fnc1YmGxIYs1jDNn1uPC2c1Yu7QcZ5/8r3Hpkd+Pzom7Y/Tsf4nByY9E/4osUn81+pceiu7pD8bOqQ/Jut0nt0UWyx+kQOmAl61KjrqsTr8nq9Pnk9en4+JTH4nts4/IdzzjwwXAsBUzGFFoK+Zn5fg3tYatc7aWA1vMizmu1sAvXIAMYvwcyurvH5d/OeFbsXJlNVYun4vVpUvKJ2QMKrW1OGhoQp5QgaXkyLbH7Qvt71oXtzFKeyunpKk2sIa/ffSG7qd8P+rlwqsGKsLzW4N3idvfxkXmnofxwtVYJIXTijCowETzK5ktf0xKvg0LRCvOK63tJYbbdLJl4zsWfPwXEBFISxZtl3wwfrEd7G37V80b8cxzgzh5riEnn+1wx6ad3xWM/poUtxHtAZ/i3daVvxoDbYd9+UINbXdN3jrC+VfMhyvYogaDnejIt+p0N6WgTVnC9di+fDrWn/9YDOkn/rvic6e7ETv8mqnMEz+X25L3O+yvxIUTH4pTf/zeOPXh/yeWnvpQNHtLWq+27paAKzcL2bREbFUmAQOVsx1ub/bi/NJmrK53YpNtXSy1tE4+VMR6DSy1RxbEGFfIPpUw3u1wwhbxntkYhIyff7ZwWf6R9ubwe+SYX2PLPv3wqoIKxg6cGn2HdqN72pIS92zACMTvzSABgEYwOHjywBaB+zdcg7JmrRkJhntRujL97Ln6sFUKVP6EjPrweC0+Vmu2HW9+y/HYu2+fjtJNKaIRqyutWFnV5rKFf6O+nIY0Xo+VSivtbflVS0/LFAhUXMHaVhry2ZocodjOejr0CCzKaA451QLaQKdDHnO2JgDR5Sejv31RVqOrg9NO7OiQArD4cUapU8BSH/lW6+cej+Wn/iiWn7w7lp/7aAy6S/Idu9GeGcSctqdZbVOASvYbV97kGx8CCnfgeWy60xUX3EpAJoBKrME3wDK4SjwFElsfy01jYQVtDZXJWwkJYsyezlSPqOk3ff8HQ9vCqxdeVVAR7vpg9FvD0V9vtxv3zAAmrWB8JfKifwNE9jh/ORO/RUJlC2zI15qZlyXnLQ8JDt8JQQhE/Ki0P5qO74Kzrq6c377mq++Md37Xfx/7D+yLrZ1hbK6NYnNlEBtbeb9n1Nf8sj6DkZxqHmVZfi46T/+hTmgnpED5UI0dOdKyOAIV4OnL42fbA1RsOOLCrxpJPEppAtr2yguxqZNdZ7ieF4N4wbLJvkjhawLCenR0mGiIZvxL67J4m+vRk8Xxl41pW+I90hxT64AkFz5qVgx19Fm/4kGPb9KR36h8X3VMJRGMgUQj+61sxcqSd6xgIJny5A3RgF1B/w9o6/6G97zKgCLkPK9yAPlrw/43SEi/bfOuZXLk5Z5zg7cEvIVxkmOv14JZOA45Xz+tbY3bDdxD4n6S9ihtcYqRokYayQoILj5xoUy2q9e89vp425e/RWPpqC+zv7mt0xNXNA/vuZ+AKAXzXNZAW13v0mMx5LaDnGq18pj8GPj21nasra055pFnHdB9pedTAVIc24yG29rainURX0KChvmAK9ZQCzN4+9pi844/ytN6uZtPdQGKLYkuKu2CvjXKYzZWusZvQUozL5041fX5xbEeNzrZ0nkfEHkIRGrDVoZ8cS0YnIhS8qQBqm946s9+l/SgZX1Ey/urAtR5Wr/a4TMCKoIY7m82tBU2Gr+Cf4Vp7uvSQrAGFaRyTnvVWed2AZcsoueDmFiv3I6kILVlq/Rlpi0J7fZkUS5cuBArS0tx47HDcfjwYb8/xpVsxfXT0vQlQbZYbrz2B5vR2VmVcjY1nAAhi+EbsryRu7kTy6tbscZz7zgnBA2Df7IlH4etqMNz8aK1jV5s+a2VvEPOPSjMJ1+gMctXSAINhmC9Agc3bVG0T2RaCpeYrZOazFAuhNhSqYYtkB/RlOyUEn8ad9RvRWdLc2/0tR2KqQJS3lLC+iE1355QuW9RiBJ0KFmvAIry4ei3uzujuz4TFqqGzxioCADrRz80+oH2TPOnW22tFqshjbMdcWz3T83z/A7gQYASkiUuIeQrV7v6IDydDnkUwx9xF6j8RbRSKG+knn3mtBC8Hfv37/Ub13xvQo9vPFHMqadb/JM+TwLYR5K/BBgANqZHvPDGN2CEBd6D63WwOkASJzgtlD/dy5u2aidXys/Hb+901VeglQXu8k0rwjuPOTP3jsDou95lNXYFRNXfBAi59eWDNG2hIbdBKcaxmNHcdrgZS2vKE13iYwxaE8rUTIhU49Qf+LYVA3QsbDT6lZ3N0XegF7p/pgKr/YyHH76795PtVvNdHLe504KzbeugXIPf+MNasWa2EEkqH9MQ0AAdVkpgsCXT9sUd9fylciwP74kN4typS3H29FlZEawaSlVTQAA4pIRtbYcrK32dDjmqYzVzDju+KFbCB7sokq844uEVHnEeSYk8qos1QVL59ojGNchaGlvABWjadnd2GrG0Ist5cTvOi5aWu7J8I5d3dC3sbDMmFqXpLx/BelVw8QltiNsZvHkk/92KaWPJ1aMnX7GvrdYnS24c6w8rhmWDZxMjq1OCUmtKlg0sZCtQ/eRP/sHoBz7TgCIw72cl/OgfDX+pFXPfJL/kMtYh34NCfeVuM+DJlIEkGale7BlUPCymAmkUgebTiIolwU0p7eTp5Th9+mJcWVrL7gaVRhN4+PXTXofHbCLWVsJv66Dkbq+lE1u5+gUQ7X6yXjzG09DWoyteY3R3WrGxjnVgTAGnk04zY6cVE/DltwFUnhC4fLkbl5YHol6srgnwWDMBa0NzAuj19WFsbODDAVb11zIBGADJ7Q5KoHHImdH6ebcSfwzRYHEAGm1qO9/r0pq9tZrIJ6hoo7qVUX/wrT/1wfhpFX1WwmcNVIRv+8UPvj9GrbdKNh/xpVm2Ok4ugMo3OCUU0vad8LEAE8d5JCd2fQebK3hG17TaDnVavLDaiSsbHVmDHSmBG39prbhbjMXCD8KIbYl4J39V2FsXAZhtOb4bWyHLImu2is8kEMsi8JzY5cvDePaZXj5istGKU6c66i8rJ044cXlrlZ8lH0XWkCcE2DZlvTpskWnFADDUE/AA9MqKDhECeVd5tlz7QyKsDVZTODBY8m54+qAGmMpmfHDA0IgDFqk6WuVfikhFTjOOLtx7Zf3f+tMfiU/6sapXM3xWQUVovuW7zrTWlu4ajBr/lEeCLQELJQVq4MzKf8LZmF+QYNQGZCBgbZOCi5rIWshP4rHixpyskCQpvHiLwCFny7ORB5uKt7byMVxwCgi2thqxiuUSsPhtyjVZFR3mZFWowy+SP9Rtx/JKMy5cUvm2LNZWKy7yOwKbArNAh6Xx05jiA3D4DMFWqC2SJ13lspltgOdPv7BVCmgAbMPzYSXhiYtFAXApsgj0aiukFH7S/Fwzdon4sjesmetUiYh8c1nkxdFekaU5avxSpzP8am13n/JDdn/e8FkHFYEvypp5y9/9h9GY/aahtkPuO+Gpbm2sxOr5c9G85aY4dWE17v3ow9GxEyOwACburOPoS6JYirZANrcwExsqW+Xb+yTYm288HLcfvyFG8zzXDorkQONHIWicXil3a5MPoQpYa9qapFysy5x8qQUpjm3w/OVBnH5B29glWTKB7fy5YVy6yM/FCYBX1GetLasIW9zz0diahqn8/psyaXllyZxWuZz7+hi1rgPNPYiOLBuW1GOoLm9c4rNxF5xbCJKTyhp8skdaagtNdhk0Dzdc2Bo5VVdHn1sRXESqWhn2G9/6E384etdnw396qZAXxucwDJ/6dzdduLjyy/c98vC37N01Gzfvb8eZZy7GMxfW408ffTS+5r95S3zTV39x7Duw11ZgtHEh2nOL0Vu/HNvr6/HgY0vxK7/2u3HzkUPx1W/94jh+/HWxsJuPdp2Mc899PAYbz8ecDBxWMJ881RankxS+VktX/i615crHylC/pe3w+TPduLzc8Ns+WBm+lwzAYMFkRGP/gUbs2883Kjdi1wL9ZMG2OWFqQVI6YvWbvCjZOQGDt5NcIH+IT6ro7O/TInxwcNDcffltKxujuCKw792lC+S6Zuybp80wtrWlbqh8R/yt6OCxBeg0McaeSQ3I0fDu+fbo+/6XBz/71mk6mKXPZXjPL/+/a7/wf//ub71xf3x0z+Ker9oz3zx4RVbqyHWH49zyatz3wBOxS5fqDdft96Mxw61l7X5y8HvyofjEhyzFG9/4pvhr3/D1cedb3xg3vOZYHDi4P/bsOSw7PK8t7VyMOtyMxLIIVLIEbE1YLa5+fjABIHiHVQLgXLo4jKUl/C1ZQzkz+UkeNZJF7XK8x8UTkHbv5RfqB7YYWCCPwTYGgEkaYGxTjVhYEJDkcfupAGyN6vwVirJi3GvCj+zpoHDi+VE8cHIoS8020oybjrKZ8IGI9A37smLctuANZmoaOmSM+s0zGvjv/NLj8WP/9UK84o9SfabC5xxUNXzgoTNP/7W/8uZf665ubp4/vfRVzz33/OxjJ5+NQWsurtu/EK+56WAs7t0bw+0ruqqlMjmsfA5u/6FDcfy1b4y52UX5YhJwW+clfp+FT+awp0qRS+fPSBnaQrVNAEJ8GZxoFI+bZpeEbUoEaJaXtc2J2ApntSWyRWEV+PElLB2nrF2Lzdgja+UvtdVW5G1M/fF1DCq9zOow0hYBKn6xotmqvhcwEUC8ZwKdRF9XPD1xNuIJzb2kuffvasWbble9ANfd0cnTFlaOvrZO3z0ZNvra6v7X3tzgb/7y43GfB/k8CID98yZ8z3t+feebf/Lf/NPeaPTG1bWd980u7I4NnjKQglAMliT9Knm7DRx1tqZdwa9i8W28fVmZGb4zVJaj19VJsDkTew+8Pub23xqb3EaQMnkenA9hYpE4sWF18LN8Q1zl3H8y6CDqpLxhuYPd2+EeG5ZOHp78PN7Di56Aqzrfa5I0Z2daIu5FiTcuWVku7tr3BGrAy4HEJ11459TnlVNOkLVSI36inIOHWPADz3OKWxpjlxrvXZR1FHL723G3Tp1v/uVTg3/4zx77zN0d/3TC5xWoavjb//L9Z37yP/7Zd/Q3h2/t9Qe/s7i4J+b5GRDYFWj8oJ6E3dvmzjr3jrRtKb25tBb9rW50td1tr6zFxvJlXdG9mF08JkVqywQkAgXH/dxClOdUJrDlTcwEjIGkck7vfLMMeObmImnu/diwaMuaUQU3S6nDIs3ISnI4wDnnA7BYls1N3lMc2TEHsNw4ZevLN4E1DIcQCgQU3mFgBwVQugZiQ9vd5jrbnvgDuPLnjhyZvWfPrpm7/sWl+Ib/81z452U/38Lnzfb3UuHB55fPn3hh/bf++pfd8B9fd8t1++cXd98hLTRHvW0/T7V66aIUJ19Jp7vls5dj7eKSrNfQ5c88+lQ89fTTcf7KigDUieHOUszIOgg7tlBsc+BjTj4TfhZHfwIf0rzA81grsnwqY8uT4VNIX4yTJ8DZtasRBw81Y25OFos6WT5uamIxAeycTgcGu4DB2ztYLG5QYhE5LjIvNz65ODggDJqz8hHb8diFfpyWsw47+3UdHVU73uvrDZq/0x8O/4fv+c/99/zhucHn1BH/ZEGr/cIJw4//wvHRoPcT/fWld87Mz7VPPvxwnNPR/9jNd8SFZy/F+tJSLB7ZJ0f7cjx14lSckmM0nJuPo3uloNGlmNN+1tTWtKHNoivnZs98K3Zrb8FP4sTPY7ib24149qmRnXWeb1vc05J/zg1RAURO8gy/5iUTdvhwM269fTYWF3jrSCBQHe9TcmsAwO7aLauk7dFvz2C9ZIzaOmayJc62RzE/DyDbsbami2BjEM+uNeOS6IHzg3h+S/wIhDfNNeJN+0e/c9386D3/8rl4oIjh8z58QYGqhs0P/OhNc83GO1945uR33/0HT9xx/U23xT5+Eb6xK06fORv3PvREnFpZjbVBT5ZpFMdmhnFDAx9Lvowsz0UdzfkM3fUHW3F4Me9a8x4f29zmzlBAbcSVKwKVzMW8nGV+bh+HiFsGswIVIDx4sBHHrufkNfBtBgAjHAg0LW2rOiIIPFhCrBtWEIuED5iOO/7XIA4faHtbfOrcKN7/9DDObob8KfUZxSm1f6827F9fi3g6V/2FE74gQTUd3v2Om79sfmb3d95+6/XvXFrtH77/kefixNnlWNE+05AC27IeN8rlvbnJo8uNWJfFeHxVoNK2+ZqDzXjTzQKKT2U4zQ1tf804e34YK+s8ucA2xglOx3eBqitt86W2gOPIYW1/BxqxcmloAO3ZJ/DNCmA6LWLV5mUR1TK25Ff5VKg2WEMfBvDANd7h63hvrxmP68T3H54crFzsjn5bCvl1GdKP5Oq+MMMXPKhq+NqvlW6f2v3Nl5cH37Yz7L5jZr59bGO7H/vkq9zc6sRxbYEzsjgXO814bFUgknJfe6gRb74Np1o+kRTNTVDuZj///DCWhD6cY05yMm72q3j7BWeZ2+fXXz8TB/e34+LpbfVtxKx8rP1HhnHdMTnrajfDA+VyvHm2XGbKvhn3pba32CLTcs0tNlbajebdJy40f+t3H+v+3nPpo3/Bh78woLo2fPeX3/olDz9z+eu6K92vPzrT/7o33TCze1FW5vRKPx65JIVLsXfePBtvfU0j5tt93x6Y19bGL089/Oggzl7W9qdx+M0AbbV2pvn6Q39oQSA5rK1z72IzNq/odCc/DGf9dXc04/Vv5NNAPVnCQWysClSaKm+yzsjxH+z0u717hK0Pygje/cMfjFf0zXRfaOEvLKimw9dKrwevW/iyxfnB28+v9t721NrouIrveN2Bmd2vl7U6un8YRxUf2qtT2exc3POhTjx9uh99AaktJ31WzhE3M7kd0fb91FEsCKC75+V4a6ujnNsPrzvejLe8raltrRFnz412Hn9o+MTm1ujpg4daDy7sHn2kvTP40+/54F8Ma/SJwl8KUL1c+KKIYzrc3XHLobjjzW+ae8PRg/39u1rNYw89MJo/f3E0v90bHZNRwoodw03a7Pt255kFSW2x3bi80IqNeX5lthVnJMmNG481nnzbVzaevvWmwSOvf4/K/lKGiP8fx0I6jOqkZ2w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p:cNvSpPr/>
          <p:nvPr/>
        </p:nvSpPr>
        <p:spPr>
          <a:xfrm>
            <a:off x="5109702" y="4645144"/>
            <a:ext cx="1492587" cy="1399759"/>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EAD3BF-469E-49BE-A0F1-3AA29D94AD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11" name="Title 1">
            <a:extLst>
              <a:ext uri="{FF2B5EF4-FFF2-40B4-BE49-F238E27FC236}">
                <a16:creationId xmlns:a16="http://schemas.microsoft.com/office/drawing/2014/main" id="{FA337FA3-7711-4A83-8A40-6B76DAD83CB8}"/>
              </a:ext>
            </a:extLst>
          </p:cNvPr>
          <p:cNvSpPr txBox="1"/>
          <p:nvPr/>
        </p:nvSpPr>
        <p:spPr>
          <a:xfrm>
            <a:off x="608012" y="626746"/>
            <a:ext cx="10048426"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a:solidFill>
                  <a:srgbClr val="323F49"/>
                </a:solidFill>
                <a:effectLst/>
                <a:latin typeface="AECOM Sans"/>
                <a:ea typeface="AECOM Sans"/>
                <a:cs typeface="AECOM Sans"/>
              </a:rPr>
              <a:t>¿Cómo afectará el cambio climático a Dallas?</a:t>
            </a:r>
          </a:p>
        </p:txBody>
      </p:sp>
      <p:sp>
        <p:nvSpPr>
          <p:cNvPr id="12" name="Left Arrow 11"/>
          <p:cNvSpPr/>
          <p:nvPr/>
        </p:nvSpPr>
        <p:spPr>
          <a:xfrm flipH="1">
            <a:off x="3671111" y="5190822"/>
            <a:ext cx="1279241" cy="416247"/>
          </a:xfrm>
          <a:prstGeom prst="leftArrow">
            <a:avLst>
              <a:gd name="adj1" fmla="val 60000"/>
              <a:gd name="adj2" fmla="val 50000"/>
            </a:avLst>
          </a:prstGeom>
          <a:solidFill>
            <a:srgbClr val="58585A"/>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a:p>
        </p:txBody>
      </p:sp>
      <p:sp>
        <p:nvSpPr>
          <p:cNvPr id="13" name="Left Arrow 12"/>
          <p:cNvSpPr/>
          <p:nvPr/>
        </p:nvSpPr>
        <p:spPr>
          <a:xfrm rot="13344911">
            <a:off x="4074907" y="4057961"/>
            <a:ext cx="1279241" cy="416246"/>
          </a:xfrm>
          <a:prstGeom prst="leftArrow">
            <a:avLst>
              <a:gd name="adj1" fmla="val 60000"/>
              <a:gd name="adj2" fmla="val 50000"/>
            </a:avLst>
          </a:prstGeom>
          <a:solidFill>
            <a:srgbClr val="58585A"/>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a:p>
        </p:txBody>
      </p:sp>
      <p:sp>
        <p:nvSpPr>
          <p:cNvPr id="14" name="Left Arrow 13"/>
          <p:cNvSpPr/>
          <p:nvPr/>
        </p:nvSpPr>
        <p:spPr>
          <a:xfrm rot="16200000">
            <a:off x="5219298" y="3763366"/>
            <a:ext cx="1279651" cy="398709"/>
          </a:xfrm>
          <a:prstGeom prst="leftArrow">
            <a:avLst>
              <a:gd name="adj1" fmla="val 60000"/>
              <a:gd name="adj2" fmla="val 50000"/>
            </a:avLst>
          </a:prstGeom>
          <a:solidFill>
            <a:srgbClr val="58585A"/>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Left Arrow 14"/>
          <p:cNvSpPr/>
          <p:nvPr/>
        </p:nvSpPr>
        <p:spPr>
          <a:xfrm rot="18906936">
            <a:off x="6271402" y="4141320"/>
            <a:ext cx="1279241" cy="416247"/>
          </a:xfrm>
          <a:prstGeom prst="leftArrow">
            <a:avLst>
              <a:gd name="adj1" fmla="val 60000"/>
              <a:gd name="adj2" fmla="val 50000"/>
            </a:avLst>
          </a:prstGeom>
          <a:solidFill>
            <a:srgbClr val="58585A"/>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a:p>
        </p:txBody>
      </p:sp>
      <p:sp>
        <p:nvSpPr>
          <p:cNvPr id="16" name="Left Arrow 15"/>
          <p:cNvSpPr/>
          <p:nvPr/>
        </p:nvSpPr>
        <p:spPr>
          <a:xfrm rot="10800000" flipH="1">
            <a:off x="6780325" y="5207541"/>
            <a:ext cx="1279241" cy="416247"/>
          </a:xfrm>
          <a:prstGeom prst="leftArrow">
            <a:avLst>
              <a:gd name="adj1" fmla="val 60000"/>
              <a:gd name="adj2" fmla="val 50000"/>
            </a:avLst>
          </a:prstGeom>
          <a:solidFill>
            <a:srgbClr val="58585A"/>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a:p>
        </p:txBody>
      </p:sp>
      <p:sp>
        <p:nvSpPr>
          <p:cNvPr id="17" name="TextBox 16"/>
          <p:cNvSpPr txBox="1"/>
          <p:nvPr/>
        </p:nvSpPr>
        <p:spPr>
          <a:xfrm>
            <a:off x="1662184" y="6043127"/>
            <a:ext cx="2189626" cy="750558"/>
          </a:xfrm>
          <a:prstGeom prst="rect">
            <a:avLst/>
          </a:prstGeom>
          <a:noFill/>
        </p:spPr>
        <p:txBody>
          <a:bodyPr wrap="square" rtlCol="0">
            <a:spAutoFit/>
          </a:bodyPr>
          <a:lstStyle/>
          <a:p>
            <a:pPr algn="ctr" defTabSz="1509293">
              <a:lnSpc>
                <a:spcPct val="90000"/>
              </a:lnSpc>
              <a:spcBef>
                <a:spcPct val="0"/>
              </a:spcBef>
              <a:spcAft>
                <a:spcPct val="35000"/>
              </a:spcAft>
            </a:pPr>
            <a:r>
              <a:rPr lang="es-MX" sz="2400" b="1" i="0" strike="noStrike" cap="none" spc="0" baseline="0">
                <a:solidFill>
                  <a:srgbClr val="000000"/>
                </a:solidFill>
                <a:effectLst/>
                <a:latin typeface="AECOM Sans"/>
                <a:ea typeface="AECOM Sans"/>
                <a:cs typeface="AECOM Sans"/>
              </a:rPr>
              <a:t>Mala calidad del aire</a:t>
            </a:r>
          </a:p>
        </p:txBody>
      </p:sp>
      <p:sp>
        <p:nvSpPr>
          <p:cNvPr id="18" name="TextBox 17"/>
          <p:cNvSpPr txBox="1"/>
          <p:nvPr/>
        </p:nvSpPr>
        <p:spPr>
          <a:xfrm>
            <a:off x="2727179" y="3792058"/>
            <a:ext cx="1666813" cy="424732"/>
          </a:xfrm>
          <a:prstGeom prst="rect">
            <a:avLst/>
          </a:prstGeom>
          <a:noFill/>
        </p:spPr>
        <p:txBody>
          <a:bodyPr wrap="square" rtlCol="0">
            <a:spAutoFit/>
          </a:bodyPr>
          <a:lstStyle/>
          <a:p>
            <a:pPr algn="ctr" defTabSz="1509293">
              <a:lnSpc>
                <a:spcPct val="90000"/>
              </a:lnSpc>
              <a:spcBef>
                <a:spcPct val="0"/>
              </a:spcBef>
              <a:spcAft>
                <a:spcPct val="35000"/>
              </a:spcAft>
            </a:pPr>
            <a:endParaRPr lang="en-US" b="1"/>
          </a:p>
        </p:txBody>
      </p:sp>
      <p:sp>
        <p:nvSpPr>
          <p:cNvPr id="19" name="TextBox 18"/>
          <p:cNvSpPr txBox="1"/>
          <p:nvPr/>
        </p:nvSpPr>
        <p:spPr>
          <a:xfrm>
            <a:off x="4733108" y="2898164"/>
            <a:ext cx="2199320" cy="424732"/>
          </a:xfrm>
          <a:prstGeom prst="rect">
            <a:avLst/>
          </a:prstGeom>
          <a:noFill/>
        </p:spPr>
        <p:txBody>
          <a:bodyPr wrap="square" rtlCol="0">
            <a:spAutoFit/>
          </a:bodyPr>
          <a:lstStyle/>
          <a:p>
            <a:pPr algn="ctr" defTabSz="1509293">
              <a:lnSpc>
                <a:spcPct val="90000"/>
              </a:lnSpc>
              <a:spcBef>
                <a:spcPct val="0"/>
              </a:spcBef>
              <a:spcAft>
                <a:spcPct val="35000"/>
              </a:spcAft>
            </a:pPr>
            <a:r>
              <a:rPr lang="es-MX" sz="2400" b="1" i="0" strike="noStrike" cap="none" spc="0" baseline="0" dirty="0">
                <a:solidFill>
                  <a:srgbClr val="000000"/>
                </a:solidFill>
                <a:effectLst/>
                <a:latin typeface="AECOM Sans"/>
                <a:ea typeface="AECOM Sans"/>
                <a:cs typeface="AECOM Sans"/>
              </a:rPr>
              <a:t>Inundaciones</a:t>
            </a:r>
          </a:p>
        </p:txBody>
      </p:sp>
      <p:sp>
        <p:nvSpPr>
          <p:cNvPr id="20" name="TextBox 19"/>
          <p:cNvSpPr txBox="1"/>
          <p:nvPr/>
        </p:nvSpPr>
        <p:spPr>
          <a:xfrm>
            <a:off x="8268829" y="6044903"/>
            <a:ext cx="1668480" cy="750558"/>
          </a:xfrm>
          <a:prstGeom prst="rect">
            <a:avLst/>
          </a:prstGeom>
          <a:noFill/>
        </p:spPr>
        <p:txBody>
          <a:bodyPr wrap="square" rtlCol="0">
            <a:spAutoFit/>
          </a:bodyPr>
          <a:lstStyle/>
          <a:p>
            <a:pPr algn="ctr" defTabSz="1509293">
              <a:lnSpc>
                <a:spcPct val="90000"/>
              </a:lnSpc>
              <a:spcBef>
                <a:spcPct val="0"/>
              </a:spcBef>
              <a:spcAft>
                <a:spcPct val="35000"/>
              </a:spcAft>
            </a:pPr>
            <a:r>
              <a:rPr lang="es-MX" sz="2400" b="1" i="0" strike="noStrike" cap="none" spc="0" baseline="0">
                <a:solidFill>
                  <a:srgbClr val="000000"/>
                </a:solidFill>
                <a:effectLst/>
                <a:latin typeface="AECOM Sans"/>
                <a:ea typeface="AECOM Sans"/>
                <a:cs typeface="AECOM Sans"/>
              </a:rPr>
              <a:t>Calor extremo</a:t>
            </a:r>
          </a:p>
        </p:txBody>
      </p:sp>
      <p:pic>
        <p:nvPicPr>
          <p:cNvPr id="21" name="Picture 12" descr="http://www.climatesignals.org/sites/www.climatesignals.org/files/events/stretched%20bell%20curves.png"/>
          <p:cNvPicPr>
            <a:picLocks noChangeAspect="1" noChangeArrowheads="1"/>
          </p:cNvPicPr>
          <p:nvPr/>
        </p:nvPicPr>
        <p:blipFill>
          <a:blip r:embed="rId5">
            <a:extLst>
              <a:ext uri="{28A0092B-C50C-407E-A947-70E740481C1C}">
                <a14:useLocalDpi xmlns:a14="http://schemas.microsoft.com/office/drawing/2010/main" val="0"/>
              </a:ext>
            </a:extLst>
          </a:blip>
          <a:srcRect l="38356" r="-347"/>
          <a:stretch>
            <a:fillRect/>
          </a:stretch>
        </p:blipFill>
        <p:spPr bwMode="auto">
          <a:xfrm>
            <a:off x="8338887" y="4459229"/>
            <a:ext cx="1483313" cy="1437665"/>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22" name="Picture 10" descr="Image result for long beach smog air quality"/>
          <p:cNvPicPr>
            <a:picLocks noChangeAspect="1" noChangeArrowheads="1"/>
          </p:cNvPicPr>
          <p:nvPr/>
        </p:nvPicPr>
        <p:blipFill>
          <a:blip r:embed="rId6">
            <a:extLst>
              <a:ext uri="{28A0092B-C50C-407E-A947-70E740481C1C}">
                <a14:useLocalDpi xmlns:a14="http://schemas.microsoft.com/office/drawing/2010/main" val="0"/>
              </a:ext>
            </a:extLst>
          </a:blip>
          <a:srcRect l="4913" t="4161" r="46035"/>
          <a:stretch>
            <a:fillRect/>
          </a:stretch>
        </p:blipFill>
        <p:spPr bwMode="auto">
          <a:xfrm>
            <a:off x="1955204" y="4442704"/>
            <a:ext cx="1439322" cy="1437665"/>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23" name="Picture 6" descr="http://www.trbimg.com/img-58857998/turbine/la-me-storms-roll-through-southland-pictures-2-018/750/750x422"/>
          <p:cNvPicPr>
            <a:picLocks noChangeAspect="1" noChangeArrowheads="1"/>
          </p:cNvPicPr>
          <p:nvPr/>
        </p:nvPicPr>
        <p:blipFill>
          <a:blip r:embed="rId7" cstate="print">
            <a:extLst>
              <a:ext uri="{28A0092B-C50C-407E-A947-70E740481C1C}">
                <a14:useLocalDpi xmlns:a14="http://schemas.microsoft.com/office/drawing/2010/main" val="0"/>
              </a:ext>
            </a:extLst>
          </a:blip>
          <a:srcRect l="33534" t="4867" r="12284"/>
          <a:stretch>
            <a:fillRect/>
          </a:stretch>
        </p:blipFill>
        <p:spPr bwMode="auto">
          <a:xfrm>
            <a:off x="5157327" y="1328585"/>
            <a:ext cx="1455232" cy="1437665"/>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24" name="Oval 23"/>
          <p:cNvSpPr/>
          <p:nvPr/>
        </p:nvSpPr>
        <p:spPr>
          <a:xfrm>
            <a:off x="1834860" y="4308943"/>
            <a:ext cx="1662557" cy="1662557"/>
          </a:xfrm>
          <a:prstGeom prst="ellipse">
            <a:avLst/>
          </a:prstGeom>
          <a:noFill/>
          <a:ln w="44450">
            <a:solidFill>
              <a:srgbClr val="323F49">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07484" y="2106390"/>
            <a:ext cx="1662557" cy="1662557"/>
          </a:xfrm>
          <a:prstGeom prst="ellipse">
            <a:avLst/>
          </a:prstGeom>
          <a:noFill/>
          <a:ln w="44450">
            <a:solidFill>
              <a:srgbClr val="323F49">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043935" y="1200070"/>
            <a:ext cx="1662557" cy="1662557"/>
          </a:xfrm>
          <a:prstGeom prst="ellipse">
            <a:avLst/>
          </a:prstGeom>
          <a:noFill/>
          <a:ln w="44450">
            <a:solidFill>
              <a:srgbClr val="323F49">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338559" y="1967920"/>
            <a:ext cx="1662557" cy="1662557"/>
          </a:xfrm>
          <a:prstGeom prst="ellipse">
            <a:avLst/>
          </a:prstGeom>
          <a:noFill/>
          <a:ln w="44450">
            <a:solidFill>
              <a:srgbClr val="323F49">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249264" y="4346782"/>
            <a:ext cx="1662557" cy="1662557"/>
          </a:xfrm>
          <a:prstGeom prst="ellipse">
            <a:avLst/>
          </a:prstGeom>
          <a:noFill/>
          <a:ln w="44450">
            <a:solidFill>
              <a:srgbClr val="323F49">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24922" y="5166494"/>
            <a:ext cx="1641915" cy="434774"/>
          </a:xfrm>
          <a:prstGeom prst="rect">
            <a:avLst/>
          </a:prstGeom>
        </p:spPr>
        <p:txBody>
          <a:bodyPr wrap="square">
            <a:spAutoFit/>
          </a:bodyPr>
          <a:lstStyle/>
          <a:p>
            <a:pPr algn="ctr" defTabSz="1509293">
              <a:lnSpc>
                <a:spcPct val="90000"/>
              </a:lnSpc>
              <a:spcBef>
                <a:spcPct val="0"/>
              </a:spcBef>
              <a:spcAft>
                <a:spcPct val="35000"/>
              </a:spcAft>
            </a:pPr>
            <a:r>
              <a:rPr lang="es-MX" sz="2500" b="1" i="0" strike="noStrike" cap="none" spc="0" baseline="0">
                <a:solidFill>
                  <a:srgbClr val="000000"/>
                </a:solidFill>
                <a:effectLst/>
                <a:latin typeface="Calibri"/>
                <a:ea typeface="Calibri"/>
                <a:cs typeface="Calibri"/>
              </a:rPr>
              <a:t>DALLAS</a:t>
            </a:r>
          </a:p>
        </p:txBody>
      </p:sp>
      <p:sp>
        <p:nvSpPr>
          <p:cNvPr id="30" name="TextBox 29"/>
          <p:cNvSpPr txBox="1"/>
          <p:nvPr/>
        </p:nvSpPr>
        <p:spPr>
          <a:xfrm>
            <a:off x="1662445" y="3630476"/>
            <a:ext cx="1668480" cy="421045"/>
          </a:xfrm>
          <a:prstGeom prst="rect">
            <a:avLst/>
          </a:prstGeom>
          <a:noFill/>
        </p:spPr>
        <p:txBody>
          <a:bodyPr wrap="square" rtlCol="0">
            <a:spAutoFit/>
          </a:bodyPr>
          <a:lstStyle/>
          <a:p>
            <a:pPr algn="ctr" defTabSz="1509293">
              <a:lnSpc>
                <a:spcPct val="90000"/>
              </a:lnSpc>
              <a:spcBef>
                <a:spcPct val="0"/>
              </a:spcBef>
              <a:spcAft>
                <a:spcPct val="35000"/>
              </a:spcAft>
            </a:pPr>
            <a:r>
              <a:rPr lang="es-MX" sz="2400" b="1" i="0" strike="noStrike" cap="none" spc="0" baseline="0">
                <a:solidFill>
                  <a:srgbClr val="000000"/>
                </a:solidFill>
                <a:effectLst/>
                <a:latin typeface="AECOM Sans"/>
                <a:ea typeface="AECOM Sans"/>
                <a:cs typeface="AECOM Sans"/>
              </a:rPr>
              <a:t>Sequías</a:t>
            </a:r>
          </a:p>
        </p:txBody>
      </p:sp>
      <p:sp>
        <p:nvSpPr>
          <p:cNvPr id="31" name="TextBox 30"/>
          <p:cNvSpPr txBox="1"/>
          <p:nvPr/>
        </p:nvSpPr>
        <p:spPr>
          <a:xfrm>
            <a:off x="10062480" y="5132657"/>
            <a:ext cx="1668480" cy="1327206"/>
          </a:xfrm>
          <a:prstGeom prst="rect">
            <a:avLst/>
          </a:prstGeom>
          <a:noFill/>
        </p:spPr>
        <p:txBody>
          <a:bodyPr wrap="square" rtlCol="0">
            <a:spAutoFit/>
          </a:bodyPr>
          <a:lstStyle/>
          <a:p>
            <a:pPr algn="ctr" defTabSz="1509293">
              <a:lnSpc>
                <a:spcPct val="90000"/>
              </a:lnSpc>
              <a:spcBef>
                <a:spcPct val="0"/>
              </a:spcBef>
              <a:spcAft>
                <a:spcPct val="35000"/>
              </a:spcAft>
            </a:pPr>
            <a:r>
              <a:rPr lang="es-MX" sz="1800" b="0" i="0" strike="noStrike" cap="none" spc="0" baseline="0">
                <a:solidFill>
                  <a:srgbClr val="000000"/>
                </a:solidFill>
                <a:effectLst/>
                <a:latin typeface="AECOM Sans"/>
                <a:ea typeface="AECOM Sans"/>
                <a:cs typeface="AECOM Sans"/>
              </a:rPr>
              <a:t>De 30 a 60 días más de calor extremo al año para 2100</a:t>
            </a:r>
          </a:p>
        </p:txBody>
      </p:sp>
      <p:sp>
        <p:nvSpPr>
          <p:cNvPr id="32" name="TextBox 31"/>
          <p:cNvSpPr txBox="1"/>
          <p:nvPr/>
        </p:nvSpPr>
        <p:spPr>
          <a:xfrm>
            <a:off x="8987957" y="2602698"/>
            <a:ext cx="1912271" cy="585801"/>
          </a:xfrm>
          <a:prstGeom prst="rect">
            <a:avLst/>
          </a:prstGeom>
          <a:noFill/>
        </p:spPr>
        <p:txBody>
          <a:bodyPr wrap="square" rtlCol="0">
            <a:spAutoFit/>
          </a:bodyPr>
          <a:lstStyle/>
          <a:p>
            <a:pPr algn="ctr" defTabSz="1509293">
              <a:lnSpc>
                <a:spcPct val="90000"/>
              </a:lnSpc>
              <a:spcBef>
                <a:spcPct val="0"/>
              </a:spcBef>
              <a:spcAft>
                <a:spcPct val="35000"/>
              </a:spcAft>
            </a:pPr>
            <a:r>
              <a:rPr lang="es-MX" sz="1800" b="0" i="0" strike="noStrike" cap="none" spc="0" baseline="0">
                <a:solidFill>
                  <a:srgbClr val="000000"/>
                </a:solidFill>
                <a:effectLst/>
                <a:latin typeface="AECOM Sans"/>
                <a:ea typeface="AECOM Sans"/>
                <a:cs typeface="AECOM Sans"/>
              </a:rPr>
              <a:t>Aumento de 5 °F para 2050</a:t>
            </a:r>
          </a:p>
        </p:txBody>
      </p:sp>
      <p:sp>
        <p:nvSpPr>
          <p:cNvPr id="33" name="TextBox 32"/>
          <p:cNvSpPr txBox="1"/>
          <p:nvPr/>
        </p:nvSpPr>
        <p:spPr>
          <a:xfrm>
            <a:off x="7980341" y="3446026"/>
            <a:ext cx="4208484" cy="757130"/>
          </a:xfrm>
          <a:prstGeom prst="rect">
            <a:avLst/>
          </a:prstGeom>
          <a:noFill/>
        </p:spPr>
        <p:txBody>
          <a:bodyPr wrap="square" rtlCol="0">
            <a:spAutoFit/>
          </a:bodyPr>
          <a:lstStyle/>
          <a:p>
            <a:pPr algn="ctr" defTabSz="1509293">
              <a:lnSpc>
                <a:spcPct val="90000"/>
              </a:lnSpc>
              <a:spcBef>
                <a:spcPct val="0"/>
              </a:spcBef>
            </a:pPr>
            <a:r>
              <a:rPr lang="es-MX" sz="2400" b="1" i="0" strike="noStrike" cap="none" spc="0" baseline="0" dirty="0">
                <a:solidFill>
                  <a:srgbClr val="000000"/>
                </a:solidFill>
                <a:effectLst/>
                <a:latin typeface="AECOM Sans"/>
                <a:ea typeface="AECOM Sans"/>
                <a:cs typeface="AECOM Sans"/>
              </a:rPr>
              <a:t>Promedio anual</a:t>
            </a:r>
          </a:p>
          <a:p>
            <a:pPr algn="ctr" defTabSz="1509293">
              <a:lnSpc>
                <a:spcPct val="90000"/>
              </a:lnSpc>
              <a:spcBef>
                <a:spcPct val="0"/>
              </a:spcBef>
            </a:pPr>
            <a:r>
              <a:rPr lang="es-MX" sz="2400" b="1" i="0" strike="noStrike" cap="none" spc="0" baseline="0" dirty="0">
                <a:solidFill>
                  <a:srgbClr val="000000"/>
                </a:solidFill>
                <a:effectLst/>
                <a:latin typeface="AECOM Sans"/>
                <a:ea typeface="AECOM Sans"/>
                <a:cs typeface="AECOM Sans"/>
              </a:rPr>
              <a:t> Aumentos de temperatura</a:t>
            </a:r>
          </a:p>
        </p:txBody>
      </p:sp>
      <p:sp>
        <p:nvSpPr>
          <p:cNvPr id="34" name="TextBox 33"/>
          <p:cNvSpPr txBox="1"/>
          <p:nvPr/>
        </p:nvSpPr>
        <p:spPr>
          <a:xfrm>
            <a:off x="2707483" y="1221430"/>
            <a:ext cx="2336451" cy="832936"/>
          </a:xfrm>
          <a:prstGeom prst="rect">
            <a:avLst/>
          </a:prstGeom>
          <a:noFill/>
        </p:spPr>
        <p:txBody>
          <a:bodyPr wrap="square" rtlCol="0">
            <a:spAutoFit/>
          </a:bodyPr>
          <a:lstStyle/>
          <a:p>
            <a:pPr algn="ctr" defTabSz="1509293">
              <a:lnSpc>
                <a:spcPct val="90000"/>
              </a:lnSpc>
              <a:spcBef>
                <a:spcPct val="0"/>
              </a:spcBef>
              <a:spcAft>
                <a:spcPct val="35000"/>
              </a:spcAft>
            </a:pPr>
            <a:r>
              <a:rPr lang="es-MX" sz="1800" b="0" i="0" strike="noStrike" cap="none" spc="0" baseline="0" dirty="0">
                <a:solidFill>
                  <a:srgbClr val="000000"/>
                </a:solidFill>
                <a:effectLst/>
                <a:latin typeface="AECOM Sans"/>
                <a:ea typeface="AECOM Sans"/>
                <a:cs typeface="AECOM Sans"/>
              </a:rPr>
              <a:t>Aumento del 40 % en tormentas extremas para 2100</a:t>
            </a:r>
          </a:p>
        </p:txBody>
      </p:sp>
      <p:pic>
        <p:nvPicPr>
          <p:cNvPr id="35" name="Picture 34">
            <a:extLst>
              <a:ext uri="{FF2B5EF4-FFF2-40B4-BE49-F238E27FC236}">
                <a16:creationId xmlns:a16="http://schemas.microsoft.com/office/drawing/2014/main" id="{078A8A85-0206-4DBA-B5C9-0C64DC764A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098" y="2217020"/>
            <a:ext cx="1444752" cy="1441295"/>
          </a:xfrm>
          <a:prstGeom prst="ellipse">
            <a:avLst/>
          </a:prstGeom>
        </p:spPr>
      </p:pic>
      <p:pic>
        <p:nvPicPr>
          <p:cNvPr id="36" name="Picture 35">
            <a:extLst>
              <a:ext uri="{FF2B5EF4-FFF2-40B4-BE49-F238E27FC236}">
                <a16:creationId xmlns:a16="http://schemas.microsoft.com/office/drawing/2014/main" id="{752FB6C8-67B2-4E4E-B492-078377606E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8641" y="2066506"/>
            <a:ext cx="1465839" cy="1466568"/>
          </a:xfrm>
          <a:prstGeom prst="ellipse">
            <a:avLst/>
          </a:prstGeom>
        </p:spPr>
      </p:pic>
    </p:spTree>
    <p:extLst>
      <p:ext uri="{BB962C8B-B14F-4D97-AF65-F5344CB8AC3E}">
        <p14:creationId xmlns:p14="http://schemas.microsoft.com/office/powerpoint/2010/main" val="3542807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6966493"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a:solidFill>
                  <a:srgbClr val="323F49"/>
                </a:solidFill>
                <a:effectLst/>
                <a:latin typeface="AECOM Sans"/>
                <a:ea typeface="AECOM Sans"/>
                <a:cs typeface="AECOM Sans"/>
              </a:rPr>
              <a:t>Sequías</a:t>
            </a:r>
          </a:p>
        </p:txBody>
      </p:sp>
      <p:pic>
        <p:nvPicPr>
          <p:cNvPr id="1028" name="Picture 4" descr="Image result for dallas drought athletic field crack">
            <a:extLst>
              <a:ext uri="{FF2B5EF4-FFF2-40B4-BE49-F238E27FC236}">
                <a16:creationId xmlns:a16="http://schemas.microsoft.com/office/drawing/2014/main" id="{F8B9B24E-FB83-4390-9579-5E3608060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565" r="20079"/>
          <a:stretch>
            <a:fillRect/>
          </a:stretch>
        </p:blipFill>
        <p:spPr bwMode="auto">
          <a:xfrm>
            <a:off x="147483" y="1347019"/>
            <a:ext cx="5856851" cy="47047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allas drought trees">
            <a:extLst>
              <a:ext uri="{FF2B5EF4-FFF2-40B4-BE49-F238E27FC236}">
                <a16:creationId xmlns:a16="http://schemas.microsoft.com/office/drawing/2014/main" id="{CE439897-AC42-4C19-A6F6-DD0D05507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0521" r="1"/>
          <a:stretch>
            <a:fillRect/>
          </a:stretch>
        </p:blipFill>
        <p:spPr bwMode="auto">
          <a:xfrm>
            <a:off x="6204155" y="1347018"/>
            <a:ext cx="5856851" cy="47047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8E21FBF-DB89-44E5-87D9-DF71DF8D0860}"/>
              </a:ext>
            </a:extLst>
          </p:cNvPr>
          <p:cNvSpPr txBox="1"/>
          <p:nvPr/>
        </p:nvSpPr>
        <p:spPr>
          <a:xfrm>
            <a:off x="117988" y="6313494"/>
            <a:ext cx="11901906" cy="544506"/>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pPr algn="r"/>
            <a:r>
              <a:rPr lang="es-MX" sz="2400" b="1" i="1" strike="noStrike" cap="none" spc="0" baseline="0">
                <a:solidFill>
                  <a:srgbClr val="000000"/>
                </a:solidFill>
                <a:effectLst/>
                <a:latin typeface="AECOM Sans"/>
                <a:ea typeface="AECOM Sans"/>
                <a:cs typeface="AECOM Sans"/>
              </a:rPr>
              <a:t>La sequía de 2011 en Texas mató 5.6 millones de árboles en las áreas urbanas.</a:t>
            </a:r>
          </a:p>
        </p:txBody>
      </p:sp>
    </p:spTree>
    <p:extLst>
      <p:ext uri="{BB962C8B-B14F-4D97-AF65-F5344CB8AC3E}">
        <p14:creationId xmlns:p14="http://schemas.microsoft.com/office/powerpoint/2010/main" val="115415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6966493"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a:solidFill>
                  <a:srgbClr val="323F49"/>
                </a:solidFill>
                <a:effectLst/>
                <a:latin typeface="AECOM Sans"/>
                <a:ea typeface="AECOM Sans"/>
                <a:cs typeface="AECOM Sans"/>
              </a:rPr>
              <a:t>Inundaciones</a:t>
            </a:r>
          </a:p>
        </p:txBody>
      </p:sp>
      <p:sp>
        <p:nvSpPr>
          <p:cNvPr id="11" name="Title 1">
            <a:extLst>
              <a:ext uri="{FF2B5EF4-FFF2-40B4-BE49-F238E27FC236}">
                <a16:creationId xmlns:a16="http://schemas.microsoft.com/office/drawing/2014/main" id="{64FF4D83-DB55-4E87-BD39-F7A604484C7A}"/>
              </a:ext>
            </a:extLst>
          </p:cNvPr>
          <p:cNvSpPr txBox="1"/>
          <p:nvPr/>
        </p:nvSpPr>
        <p:spPr>
          <a:xfrm>
            <a:off x="117988" y="6313494"/>
            <a:ext cx="11901906" cy="544506"/>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pPr algn="r"/>
            <a:r>
              <a:rPr lang="es-MX" sz="2400" b="1" i="1" strike="noStrike" cap="none" spc="0" baseline="0">
                <a:solidFill>
                  <a:srgbClr val="000000"/>
                </a:solidFill>
                <a:effectLst/>
                <a:latin typeface="AECOM Sans"/>
                <a:ea typeface="AECOM Sans"/>
                <a:cs typeface="AECOM Sans"/>
              </a:rPr>
              <a:t>Para 2100 habrá 40 % más días con tormentas severas por año.</a:t>
            </a:r>
          </a:p>
        </p:txBody>
      </p:sp>
      <p:pic>
        <p:nvPicPr>
          <p:cNvPr id="1026" name="Picture 2" descr="Image result for Loop 12 at I-30 flooding in Dallas, Texas, May 29, 2015 Credit: Dallas Morning News, Staff Photographer Smiley N. Pool"/>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5963" y="1403350"/>
            <a:ext cx="5713452" cy="3808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C52D1F1-1C4F-4747-8315-7E439E726C9C}"/>
              </a:ext>
            </a:extLst>
          </p:cNvPr>
          <p:cNvPicPr>
            <a:picLocks noChangeAspect="1"/>
          </p:cNvPicPr>
          <p:nvPr/>
        </p:nvPicPr>
        <p:blipFill>
          <a:blip r:embed="rId7"/>
          <a:stretch>
            <a:fillRect/>
          </a:stretch>
        </p:blipFill>
        <p:spPr>
          <a:xfrm>
            <a:off x="6321465" y="1087151"/>
            <a:ext cx="5105531" cy="4125167"/>
          </a:xfrm>
          <a:prstGeom prst="rect">
            <a:avLst/>
          </a:prstGeom>
        </p:spPr>
      </p:pic>
    </p:spTree>
    <p:extLst>
      <p:ext uri="{BB962C8B-B14F-4D97-AF65-F5344CB8AC3E}">
        <p14:creationId xmlns:p14="http://schemas.microsoft.com/office/powerpoint/2010/main" val="1688372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90523" y="382109"/>
            <a:ext cx="993392" cy="222760"/>
          </a:xfrm>
          <a:prstGeom prst="rect">
            <a:avLst/>
          </a:prstGeom>
        </p:spPr>
      </p:pic>
      <p:pic>
        <p:nvPicPr>
          <p:cNvPr id="17" name="Picture 16">
            <a:extLst>
              <a:ext uri="{FF2B5EF4-FFF2-40B4-BE49-F238E27FC236}">
                <a16:creationId xmlns:a16="http://schemas.microsoft.com/office/drawing/2014/main" id="{49EAD3BF-469E-49BE-A0F1-3AA29D94AD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flipH="1">
            <a:off x="365964" y="393425"/>
            <a:ext cx="748174" cy="748174"/>
          </a:xfrm>
          <a:prstGeom prst="rect">
            <a:avLst/>
          </a:prstGeom>
        </p:spPr>
      </p:pic>
      <p:sp>
        <p:nvSpPr>
          <p:cNvPr id="9" name="Title 1">
            <a:extLst>
              <a:ext uri="{FF2B5EF4-FFF2-40B4-BE49-F238E27FC236}">
                <a16:creationId xmlns:a16="http://schemas.microsoft.com/office/drawing/2014/main" id="{FA337FA3-7711-4A83-8A40-6B76DAD83CB8}"/>
              </a:ext>
            </a:extLst>
          </p:cNvPr>
          <p:cNvSpPr txBox="1"/>
          <p:nvPr/>
        </p:nvSpPr>
        <p:spPr>
          <a:xfrm>
            <a:off x="608013" y="626746"/>
            <a:ext cx="6966493" cy="776604"/>
          </a:xfrm>
          <a:prstGeom prst="rect">
            <a:avLst/>
          </a:prstGeom>
        </p:spPr>
        <p:txBody>
          <a:bodyPr vert="horz" wrap="square" lIns="0" tIns="0" rIns="0" bIns="0" rtlCol="0" anchor="t" anchorCtr="0">
            <a:normAutofit/>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r>
              <a:rPr lang="es-MX" sz="3000" b="1" i="0" strike="noStrike" cap="all" spc="0" baseline="0">
                <a:solidFill>
                  <a:srgbClr val="323F49"/>
                </a:solidFill>
                <a:effectLst/>
                <a:latin typeface="AECOM Sans"/>
                <a:ea typeface="AECOM Sans"/>
                <a:cs typeface="AECOM Sans"/>
              </a:rPr>
              <a:t>Calor extremo</a:t>
            </a:r>
          </a:p>
        </p:txBody>
      </p:sp>
      <p:pic>
        <p:nvPicPr>
          <p:cNvPr id="4104" name="Picture 8" descr="Image result for heat exhaustion construction workers">
            <a:extLst>
              <a:ext uri="{FF2B5EF4-FFF2-40B4-BE49-F238E27FC236}">
                <a16:creationId xmlns:a16="http://schemas.microsoft.com/office/drawing/2014/main" id="{D45B0AAD-E84E-436E-927D-D506CD71B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49"/>
          <a:stretch>
            <a:fillRect/>
          </a:stretch>
        </p:blipFill>
        <p:spPr bwMode="auto">
          <a:xfrm>
            <a:off x="6238653" y="1374919"/>
            <a:ext cx="5715180" cy="464242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E8284C7-E967-4AA5-9E25-B299264F161B}"/>
              </a:ext>
            </a:extLst>
          </p:cNvPr>
          <p:cNvSpPr txBox="1"/>
          <p:nvPr/>
        </p:nvSpPr>
        <p:spPr>
          <a:xfrm>
            <a:off x="56052" y="6250661"/>
            <a:ext cx="11901906" cy="544506"/>
          </a:xfrm>
          <a:prstGeom prst="rect">
            <a:avLst/>
          </a:prstGeom>
        </p:spPr>
        <p:txBody>
          <a:bodyPr vert="horz" wrap="square" lIns="0" tIns="0" rIns="0" bIns="0" rtlCol="0" anchor="t" anchorCtr="0">
            <a:normAutofit fontScale="92500" lnSpcReduction="20000"/>
          </a:bodyPr>
          <a:lstStyle>
            <a:lvl1pPr algn="l" defTabSz="1218987" rtl="0" eaLnBrk="1" latinLnBrk="0" hangingPunct="1">
              <a:spcBef>
                <a:spcPct val="0"/>
              </a:spcBef>
              <a:buNone/>
              <a:defRPr sz="59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stStyle>
          <a:p>
            <a:pPr algn="r"/>
            <a:r>
              <a:rPr lang="es-MX" sz="2400" b="1" i="1" strike="noStrike" cap="none" spc="0" baseline="0" dirty="0">
                <a:solidFill>
                  <a:srgbClr val="000000"/>
                </a:solidFill>
                <a:effectLst/>
                <a:latin typeface="AECOM Sans"/>
                <a:ea typeface="AECOM Sans"/>
                <a:cs typeface="AECOM Sans"/>
              </a:rPr>
              <a:t>Las temperaturas diarias extremas en agosto podrían superar los 120 °F para 2041, lo que es comparable con el Valle de la Muerte en California.</a:t>
            </a:r>
          </a:p>
        </p:txBody>
      </p:sp>
      <p:pic>
        <p:nvPicPr>
          <p:cNvPr id="1026" name="Picture 2" descr="New Study Warns Heatwave-related Deaths Will Rise Drastically from 2031 to 2080">
            <a:extLst>
              <a:ext uri="{FF2B5EF4-FFF2-40B4-BE49-F238E27FC236}">
                <a16:creationId xmlns:a16="http://schemas.microsoft.com/office/drawing/2014/main" id="{E99C06BA-9A23-4219-A34D-B4FEF828F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 r="35165"/>
          <a:stretch>
            <a:fillRect/>
          </a:stretch>
        </p:blipFill>
        <p:spPr bwMode="auto">
          <a:xfrm>
            <a:off x="239995" y="1374920"/>
            <a:ext cx="5756608" cy="464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387865"/>
      </p:ext>
    </p:extLst>
  </p:cSld>
  <p:clrMapOvr>
    <a:masterClrMapping/>
  </p:clrMapOvr>
</p:sld>
</file>

<file path=ppt/theme/theme1.xml><?xml version="1.0" encoding="utf-8"?>
<a:theme xmlns:a="http://schemas.openxmlformats.org/drawingml/2006/main" name="Office Theme">
  <a:themeElements>
    <a:clrScheme name="AECOM2">
      <a:dk1>
        <a:sysClr val="windowText" lastClr="000000"/>
      </a:dk1>
      <a:lt1>
        <a:sysClr val="window" lastClr="FFFFFF"/>
      </a:lt1>
      <a:dk2>
        <a:srgbClr val="323E48"/>
      </a:dk2>
      <a:lt2>
        <a:srgbClr val="EEECE1"/>
      </a:lt2>
      <a:accent1>
        <a:srgbClr val="FFE512"/>
      </a:accent1>
      <a:accent2>
        <a:srgbClr val="84BD00"/>
      </a:accent2>
      <a:accent3>
        <a:srgbClr val="9E007E"/>
      </a:accent3>
      <a:accent4>
        <a:srgbClr val="F68B1F"/>
      </a:accent4>
      <a:accent5>
        <a:srgbClr val="8C8279"/>
      </a:accent5>
      <a:accent6>
        <a:srgbClr val="00B5E2"/>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2898CC2B885344805FA8E8F35F00E2" ma:contentTypeVersion="6" ma:contentTypeDescription="Create a new document." ma:contentTypeScope="" ma:versionID="4d361073b510f574e80f8fc56ac7dbc9">
  <xsd:schema xmlns:xsd="http://www.w3.org/2001/XMLSchema" xmlns:xs="http://www.w3.org/2001/XMLSchema" xmlns:p="http://schemas.microsoft.com/office/2006/metadata/properties" xmlns:ns2="937491bb-e784-4a46-9d23-7b9a76f29015" xmlns:ns3="66f16b83-8085-4a44-a680-ac7b5bd18756" targetNamespace="http://schemas.microsoft.com/office/2006/metadata/properties" ma:root="true" ma:fieldsID="3042bc376a82ae537eaf8a1307b49f0b" ns2:_="" ns3:_="">
    <xsd:import namespace="937491bb-e784-4a46-9d23-7b9a76f29015"/>
    <xsd:import namespace="66f16b83-8085-4a44-a680-ac7b5bd187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7491bb-e784-4a46-9d23-7b9a76f290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f16b83-8085-4a44-a680-ac7b5bd187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18F7C6-A0BA-4CA4-A0E0-9C6CB330DDA2}">
  <ds:schemaRefs>
    <ds:schemaRef ds:uri="http://schemas.microsoft.com/sharepoint/v3/contenttype/forms"/>
  </ds:schemaRefs>
</ds:datastoreItem>
</file>

<file path=customXml/itemProps2.xml><?xml version="1.0" encoding="utf-8"?>
<ds:datastoreItem xmlns:ds="http://schemas.openxmlformats.org/officeDocument/2006/customXml" ds:itemID="{A0A29EAF-BD22-4ED0-B21E-94819AD3A3E4}">
  <ds:schemaRefs>
    <ds:schemaRef ds:uri="http://purl.org/dc/terms/"/>
    <ds:schemaRef ds:uri="http://purl.org/dc/dcmitype/"/>
    <ds:schemaRef ds:uri="http://schemas.microsoft.com/office/2006/documentManagement/types"/>
    <ds:schemaRef ds:uri="66f16b83-8085-4a44-a680-ac7b5bd18756"/>
    <ds:schemaRef ds:uri="http://purl.org/dc/elements/1.1/"/>
    <ds:schemaRef ds:uri="http://schemas.microsoft.com/office/infopath/2007/PartnerControls"/>
    <ds:schemaRef ds:uri="937491bb-e784-4a46-9d23-7b9a76f29015"/>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9BB6636-0557-426B-B37E-FE6CF9A63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7491bb-e784-4a46-9d23-7b9a76f29015"/>
    <ds:schemaRef ds:uri="66f16b83-8085-4a44-a680-ac7b5bd187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641</TotalTime>
  <Words>1520</Words>
  <Application>Microsoft Office PowerPoint</Application>
  <PresentationFormat>Custom</PresentationFormat>
  <Paragraphs>271</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AECOM Sans</vt:lpstr>
      <vt:lpstr>AECOM Sans Light</vt:lpstr>
      <vt:lpstr>Arial</vt:lpstr>
      <vt:lpstr>Calibri</vt:lpstr>
      <vt:lpstr>Wingdings</vt:lpstr>
      <vt:lpstr>Office Theme</vt:lpstr>
      <vt:lpstr>Reunión comunitaria número 1: versión web abril/mayo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Zuniga</dc:creator>
  <cp:lastModifiedBy>Lau, Tatum</cp:lastModifiedBy>
  <cp:revision>29</cp:revision>
  <cp:lastPrinted>2019-04-29T20:18:59Z</cp:lastPrinted>
  <dcterms:created xsi:type="dcterms:W3CDTF">2018-06-19T18:04:45Z</dcterms:created>
  <dcterms:modified xsi:type="dcterms:W3CDTF">2019-05-01T20:09:35Z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0x010100A82898CC2B885344805FA8E8F35F00E2</vt:lpwstr>
  </property>
  <property fmtid="{D5CDD505-2E9C-101B-9397-08002B2CF9AE}" pid="3" name="AuthorIds_UIVersion_10240">
    <vt:lpwstr>6</vt:lpwstr>
  </property>
  <property fmtid="{D5CDD505-2E9C-101B-9397-08002B2CF9AE}" pid="4" name="AuthorIds_UIVersion_11264">
    <vt:lpwstr>6</vt:lpwstr>
  </property>
  <property fmtid="{D5CDD505-2E9C-101B-9397-08002B2CF9AE}" pid="5" name="AuthorIds_UIVersion_4608">
    <vt:lpwstr>16</vt:lpwstr>
  </property>
  <property fmtid="{D5CDD505-2E9C-101B-9397-08002B2CF9AE}" pid="6" name="AuthorIds_UIVersion_23552">
    <vt:lpwstr>6</vt:lpwstr>
  </property>
  <property fmtid="{D5CDD505-2E9C-101B-9397-08002B2CF9AE}" pid="7" name="AuthorIds_UIVersion_41472">
    <vt:lpwstr>13,16</vt:lpwstr>
  </property>
  <property fmtid="{D5CDD505-2E9C-101B-9397-08002B2CF9AE}" pid="8" name="AuthorIds_UIVersion_13824">
    <vt:lpwstr>16</vt:lpwstr>
  </property>
</Properties>
</file>